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351" r:id="rId2"/>
    <p:sldId id="257" r:id="rId3"/>
    <p:sldId id="287" r:id="rId4"/>
    <p:sldId id="353" r:id="rId5"/>
    <p:sldId id="354" r:id="rId6"/>
    <p:sldId id="352" r:id="rId7"/>
    <p:sldId id="355" r:id="rId8"/>
    <p:sldId id="307" r:id="rId9"/>
    <p:sldId id="308" r:id="rId10"/>
    <p:sldId id="309" r:id="rId11"/>
    <p:sldId id="310" r:id="rId12"/>
    <p:sldId id="311" r:id="rId13"/>
    <p:sldId id="313" r:id="rId14"/>
    <p:sldId id="312" r:id="rId15"/>
    <p:sldId id="314" r:id="rId16"/>
    <p:sldId id="315" r:id="rId17"/>
    <p:sldId id="362" r:id="rId18"/>
    <p:sldId id="360" r:id="rId19"/>
    <p:sldId id="316" r:id="rId20"/>
    <p:sldId id="367" r:id="rId21"/>
    <p:sldId id="318" r:id="rId22"/>
    <p:sldId id="319" r:id="rId23"/>
    <p:sldId id="364" r:id="rId24"/>
    <p:sldId id="365" r:id="rId25"/>
    <p:sldId id="366" r:id="rId26"/>
    <p:sldId id="369" r:id="rId27"/>
    <p:sldId id="368" r:id="rId28"/>
  </p:sldIdLst>
  <p:sldSz cx="12192000" cy="6858000"/>
  <p:notesSz cx="6858000" cy="9144000"/>
  <p:embeddedFontLst>
    <p:embeddedFont>
      <p:font typeface="Spoqa Han Sans Neo Bold" panose="020B0800000000000000" pitchFamily="34" charset="-127"/>
      <p:bold r:id="rId30"/>
    </p:embeddedFont>
    <p:embeddedFont>
      <p:font typeface="Spoqa Han Sans Neo Light" panose="020B0300000000000000" pitchFamily="34" charset="-127"/>
      <p:regular r:id="rId31"/>
    </p:embeddedFont>
    <p:embeddedFont>
      <p:font typeface="Spoqa Han Sans Neo Medium" pitchFamily="2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B050"/>
    <a:srgbClr val="FF5757"/>
    <a:srgbClr val="FF0D0D"/>
    <a:srgbClr val="FFD966"/>
    <a:srgbClr val="773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88630" autoAdjust="0"/>
  </p:normalViewPr>
  <p:slideViewPr>
    <p:cSldViewPr>
      <p:cViewPr varScale="1">
        <p:scale>
          <a:sx n="74" d="100"/>
          <a:sy n="74" d="100"/>
        </p:scale>
        <p:origin x="91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font" Target="fonts/font3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font" Target="fonts/font1.fntdata" /><Relationship Id="rId35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fld id="{312F38F2-5FAA-47D4-B776-7E89EC5F5D47}" type="datetimeFigureOut">
              <a:rPr lang="ko-KR" altLang="en-US" smtClean="0"/>
              <a:pPr/>
              <a:t>2021-12-14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fld id="{4EE98255-9943-46A4-812C-59377B9A90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206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Light" panose="020B0300000000000000" pitchFamily="34" charset="-127"/>
        <a:ea typeface="Spoqa Han Sans Neo Light" panose="020B03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Light" panose="020B0300000000000000" pitchFamily="34" charset="-127"/>
        <a:ea typeface="Spoqa Han Sans Neo Light" panose="020B03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Light" panose="020B0300000000000000" pitchFamily="34" charset="-127"/>
        <a:ea typeface="Spoqa Han Sans Neo Light" panose="020B03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Light" panose="020B0300000000000000" pitchFamily="34" charset="-127"/>
        <a:ea typeface="Spoqa Han Sans Neo Light" panose="020B03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Light" panose="020B0300000000000000" pitchFamily="34" charset="-127"/>
        <a:ea typeface="Spoqa Han Sans Neo Light" panose="020B03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분홍 </a:t>
            </a:r>
            <a:r>
              <a:rPr lang="en-US" altLang="ko-KR" dirty="0"/>
              <a:t>: </a:t>
            </a:r>
            <a:r>
              <a:rPr lang="ko-KR" altLang="en-US" dirty="0"/>
              <a:t>수행의 시작 및 종료</a:t>
            </a:r>
            <a:endParaRPr lang="en-US" altLang="ko-KR" dirty="0"/>
          </a:p>
          <a:p>
            <a:r>
              <a:rPr lang="ko-KR" altLang="en-US" dirty="0"/>
              <a:t>파랑 </a:t>
            </a:r>
            <a:r>
              <a:rPr lang="en-US" altLang="ko-KR" dirty="0"/>
              <a:t>: </a:t>
            </a:r>
            <a:r>
              <a:rPr lang="ko-KR" altLang="en-US" dirty="0"/>
              <a:t>지연</a:t>
            </a:r>
            <a:endParaRPr lang="en-US" altLang="ko-KR" dirty="0"/>
          </a:p>
          <a:p>
            <a:r>
              <a:rPr lang="ko-KR" altLang="en-US" dirty="0"/>
              <a:t>초록 </a:t>
            </a:r>
            <a:r>
              <a:rPr lang="en-US" altLang="ko-KR" dirty="0"/>
              <a:t>: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노랑 </a:t>
            </a:r>
            <a:r>
              <a:rPr lang="en-US" altLang="ko-KR" dirty="0"/>
              <a:t>: </a:t>
            </a:r>
            <a:r>
              <a:rPr lang="ko-KR" altLang="en-US" dirty="0"/>
              <a:t>판단</a:t>
            </a:r>
            <a:r>
              <a:rPr lang="en-US" altLang="ko-KR" dirty="0"/>
              <a:t>(</a:t>
            </a:r>
            <a:r>
              <a:rPr lang="en-US" altLang="ko-KR" dirty="0" err="1"/>
              <a:t>boolen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보라 </a:t>
            </a:r>
            <a:r>
              <a:rPr lang="en-US" altLang="ko-KR" dirty="0"/>
              <a:t>: </a:t>
            </a:r>
            <a:r>
              <a:rPr lang="ko-KR" altLang="en-US" dirty="0"/>
              <a:t>입출력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150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71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033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60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555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44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33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838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37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05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0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외관이 바뀜</a:t>
            </a:r>
            <a:r>
              <a:rPr lang="en-US" altLang="ko-KR" dirty="0"/>
              <a:t>(</a:t>
            </a:r>
            <a:r>
              <a:rPr lang="ko-KR" altLang="en-US" dirty="0"/>
              <a:t>처음에는 회로도만</a:t>
            </a:r>
            <a:r>
              <a:rPr lang="en-US" altLang="ko-KR" dirty="0"/>
              <a:t>, </a:t>
            </a:r>
            <a:r>
              <a:rPr lang="ko-KR" altLang="en-US" dirty="0"/>
              <a:t>결과 만듦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전체적으로 센서들이 상호작용할 수 있도록 소스코드를 바꿈</a:t>
            </a:r>
            <a:r>
              <a:rPr lang="en-US" altLang="ko-KR" dirty="0"/>
              <a:t>(</a:t>
            </a:r>
            <a:r>
              <a:rPr lang="ko-KR" altLang="en-US" dirty="0"/>
              <a:t>원래는 센서와 모듈 별로 각각 코드를 작성하였으나</a:t>
            </a:r>
            <a:r>
              <a:rPr lang="en-US" altLang="ko-KR" dirty="0"/>
              <a:t>, </a:t>
            </a:r>
            <a:r>
              <a:rPr lang="ko-KR" altLang="en-US" dirty="0"/>
              <a:t>모든 센서와 모듈이 상호작용할 수 있도록 바꿈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930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499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외관이 바뀜</a:t>
            </a:r>
            <a:r>
              <a:rPr lang="en-US" altLang="ko-KR" dirty="0"/>
              <a:t>(</a:t>
            </a:r>
            <a:r>
              <a:rPr lang="ko-KR" altLang="en-US" dirty="0"/>
              <a:t>처음에는 회로도만</a:t>
            </a:r>
            <a:r>
              <a:rPr lang="en-US" altLang="ko-KR" dirty="0"/>
              <a:t>, </a:t>
            </a:r>
            <a:r>
              <a:rPr lang="ko-KR" altLang="en-US" dirty="0"/>
              <a:t>결과 만듦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전체적으로 센서들이 상호작용할 수 있도록 소스코드를 바꿈</a:t>
            </a:r>
            <a:r>
              <a:rPr lang="en-US" altLang="ko-KR" dirty="0"/>
              <a:t>(</a:t>
            </a:r>
            <a:r>
              <a:rPr lang="ko-KR" altLang="en-US" dirty="0"/>
              <a:t>원래는 센서와 모듈 별로 각각 코드를 작성하였으나</a:t>
            </a:r>
            <a:r>
              <a:rPr lang="en-US" altLang="ko-KR" dirty="0"/>
              <a:t>, </a:t>
            </a:r>
            <a:r>
              <a:rPr lang="ko-KR" altLang="en-US" dirty="0"/>
              <a:t>모든 센서와 모듈이 상호작용할 수 있도록 바꿈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927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364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42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84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272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59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151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7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22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10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0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5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72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2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4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8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fld id="{3EA118A9-AB21-4C45-9E8B-BD0689B3D33A}" type="datetimeFigureOut">
              <a:rPr lang="ko-KR" altLang="en-US" smtClean="0"/>
              <a:pPr/>
              <a:t>2021-12-14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fld id="{5DED0F0C-1305-4BD4-A63C-EBD4BD579D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67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5" Type="http://schemas.microsoft.com/office/2007/relationships/hdphoto" Target="../media/hdphoto2.wdp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jp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jp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jp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jp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jp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jp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jp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3.jp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3.jp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jpg" /><Relationship Id="rId5" Type="http://schemas.openxmlformats.org/officeDocument/2006/relationships/image" Target="../media/image7.jpg" /><Relationship Id="rId4" Type="http://schemas.openxmlformats.org/officeDocument/2006/relationships/image" Target="../media/image6.jp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AppData\Local\Microsoft\Windows\Temporary Internet Files\Content.IE5\QBWT2PDU\512px-Korea_Traffic_Safety_Sign_-_Signal_Light_-_Pedestrian.svg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216"/>
          <a:stretch/>
        </p:blipFill>
        <p:spPr bwMode="auto">
          <a:xfrm>
            <a:off x="8400256" y="1559734"/>
            <a:ext cx="1296144" cy="126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8266181" y="1405110"/>
            <a:ext cx="144016" cy="286607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367003" y="1402489"/>
            <a:ext cx="1441364" cy="144016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96401" y="1402489"/>
            <a:ext cx="144015" cy="286607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75189" y="2824351"/>
            <a:ext cx="1505326" cy="630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48116" y="1653137"/>
            <a:ext cx="288033" cy="1440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40416" y="3587368"/>
            <a:ext cx="288033" cy="1440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128449" y="1124744"/>
            <a:ext cx="296185" cy="5733256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7653" y="1005736"/>
            <a:ext cx="70158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오토 </a:t>
            </a:r>
            <a:r>
              <a:rPr lang="ko-KR" altLang="en-US" sz="6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리액트</a:t>
            </a:r>
            <a:r>
              <a:rPr lang="ko-KR" alt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신호등</a:t>
            </a:r>
            <a:r>
              <a:rPr lang="ko-KR" altLang="en-US" sz="66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75189" y="4151919"/>
            <a:ext cx="1565226" cy="125644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27" name="Picture 2" descr="C:\Users\Administrator\AppData\Local\Microsoft\Windows\Temporary Internet Files\Content.IE5\QBWT2PDU\512px-Korea_Traffic_Safety_Sign_-_Signal_Light_-_Pedestrian.svg[1].png">
            <a:extLst>
              <a:ext uri="{FF2B5EF4-FFF2-40B4-BE49-F238E27FC236}">
                <a16:creationId xmlns:a16="http://schemas.microsoft.com/office/drawing/2014/main" id="{0918C960-91F7-45EE-B5AA-D425E6624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727"/>
          <a:stretch/>
        </p:blipFill>
        <p:spPr bwMode="auto">
          <a:xfrm>
            <a:off x="8417897" y="2900634"/>
            <a:ext cx="1296144" cy="125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4987472">
            <a:off x="1742713" y="5030336"/>
            <a:ext cx="410106" cy="167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1027" name="Picture 3" descr="C:\Users\Administrator\AppData\Local\Microsoft\Windows\Temporary Internet Files\Content.IE5\X215RUQW\man-304880_960_72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219" flipH="1">
            <a:off x="2823819" y="4516493"/>
            <a:ext cx="1356677" cy="218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아래쪽 화살표 21">
            <a:extLst>
              <a:ext uri="{FF2B5EF4-FFF2-40B4-BE49-F238E27FC236}">
                <a16:creationId xmlns:a16="http://schemas.microsoft.com/office/drawing/2014/main" id="{26BB710D-370D-411C-B887-1AB13CBD5A46}"/>
              </a:ext>
            </a:extLst>
          </p:cNvPr>
          <p:cNvSpPr/>
          <p:nvPr/>
        </p:nvSpPr>
        <p:spPr>
          <a:xfrm rot="21219289">
            <a:off x="1474190" y="2352446"/>
            <a:ext cx="348658" cy="36790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팀</a:t>
            </a:r>
          </a:p>
        </p:txBody>
      </p:sp>
      <p:sp>
        <p:nvSpPr>
          <p:cNvPr id="33" name="아래쪽 화살표 29">
            <a:extLst>
              <a:ext uri="{FF2B5EF4-FFF2-40B4-BE49-F238E27FC236}">
                <a16:creationId xmlns:a16="http://schemas.microsoft.com/office/drawing/2014/main" id="{EBA0C4B5-DB5A-42F9-9774-ECD845DC6307}"/>
              </a:ext>
            </a:extLst>
          </p:cNvPr>
          <p:cNvSpPr/>
          <p:nvPr/>
        </p:nvSpPr>
        <p:spPr>
          <a:xfrm rot="21219289">
            <a:off x="830963" y="2519095"/>
            <a:ext cx="363117" cy="37317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</a:t>
            </a:r>
            <a:endParaRPr lang="ko-KR" altLang="en-US" b="1" dirty="0">
              <a:solidFill>
                <a:schemeClr val="tx1"/>
              </a:solidFill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6333C6-4756-4691-880B-83BBECBD8B43}"/>
              </a:ext>
            </a:extLst>
          </p:cNvPr>
          <p:cNvSpPr/>
          <p:nvPr/>
        </p:nvSpPr>
        <p:spPr>
          <a:xfrm rot="4987472">
            <a:off x="1598697" y="4350969"/>
            <a:ext cx="410106" cy="167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8E8110-4F4C-4997-9C7D-4D36A40FB032}"/>
              </a:ext>
            </a:extLst>
          </p:cNvPr>
          <p:cNvSpPr/>
          <p:nvPr/>
        </p:nvSpPr>
        <p:spPr>
          <a:xfrm rot="4987472">
            <a:off x="1454681" y="3684121"/>
            <a:ext cx="410106" cy="167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1F40C1-FC98-4169-AF59-15F873E37B9D}"/>
              </a:ext>
            </a:extLst>
          </p:cNvPr>
          <p:cNvSpPr/>
          <p:nvPr/>
        </p:nvSpPr>
        <p:spPr>
          <a:xfrm rot="4987472">
            <a:off x="1310665" y="3004754"/>
            <a:ext cx="410106" cy="167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D104EA-2935-47E3-85EE-17361FB39F53}"/>
              </a:ext>
            </a:extLst>
          </p:cNvPr>
          <p:cNvSpPr/>
          <p:nvPr/>
        </p:nvSpPr>
        <p:spPr>
          <a:xfrm rot="4987472">
            <a:off x="1193893" y="2325817"/>
            <a:ext cx="410106" cy="167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3B817-AFE6-45A2-BECC-1EA822D5D9D2}"/>
              </a:ext>
            </a:extLst>
          </p:cNvPr>
          <p:cNvSpPr txBox="1"/>
          <p:nvPr/>
        </p:nvSpPr>
        <p:spPr>
          <a:xfrm rot="21199663">
            <a:off x="559577" y="3000694"/>
            <a:ext cx="167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poqa Han Sans Neo Medium" pitchFamily="50" charset="-127"/>
                <a:ea typeface="Spoqa Han Sans Neo Medium" pitchFamily="50" charset="-127"/>
              </a:rPr>
              <a:t>2161086 </a:t>
            </a:r>
            <a:r>
              <a:rPr lang="ko-KR" altLang="en-US" sz="1600" dirty="0">
                <a:latin typeface="Spoqa Han Sans Neo Medium" pitchFamily="50" charset="-127"/>
                <a:ea typeface="Spoqa Han Sans Neo Medium" pitchFamily="50" charset="-127"/>
              </a:rPr>
              <a:t>김수진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CF8D77-3280-4550-AD85-EEB50A8D47F4}"/>
              </a:ext>
            </a:extLst>
          </p:cNvPr>
          <p:cNvSpPr txBox="1"/>
          <p:nvPr/>
        </p:nvSpPr>
        <p:spPr>
          <a:xfrm rot="21199663">
            <a:off x="679951" y="3673329"/>
            <a:ext cx="167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poqa Han Sans Neo Medium" pitchFamily="50" charset="-127"/>
                <a:ea typeface="Spoqa Han Sans Neo Medium" pitchFamily="50" charset="-127"/>
              </a:rPr>
              <a:t>2161059 </a:t>
            </a:r>
            <a:r>
              <a:rPr lang="ko-KR" altLang="en-US" sz="1600" dirty="0">
                <a:latin typeface="Spoqa Han Sans Neo Medium" pitchFamily="50" charset="-127"/>
                <a:ea typeface="Spoqa Han Sans Neo Medium" pitchFamily="50" charset="-127"/>
              </a:rPr>
              <a:t>김나영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3C36FB-8B5F-45CC-97C4-C53F4F7B1BDE}"/>
              </a:ext>
            </a:extLst>
          </p:cNvPr>
          <p:cNvSpPr txBox="1"/>
          <p:nvPr/>
        </p:nvSpPr>
        <p:spPr>
          <a:xfrm rot="21199663">
            <a:off x="820842" y="4353885"/>
            <a:ext cx="167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poqa Han Sans Neo Medium" pitchFamily="50" charset="-127"/>
                <a:ea typeface="Spoqa Han Sans Neo Medium" pitchFamily="50" charset="-127"/>
              </a:rPr>
              <a:t>2161063 </a:t>
            </a:r>
            <a:r>
              <a:rPr lang="ko-KR" altLang="en-US" sz="1600" dirty="0">
                <a:latin typeface="Spoqa Han Sans Neo Medium" pitchFamily="50" charset="-127"/>
                <a:ea typeface="Spoqa Han Sans Neo Medium" pitchFamily="50" charset="-127"/>
              </a:rPr>
              <a:t>권세라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78CBD0-AAF6-436C-8394-1663992B4021}"/>
              </a:ext>
            </a:extLst>
          </p:cNvPr>
          <p:cNvSpPr txBox="1"/>
          <p:nvPr/>
        </p:nvSpPr>
        <p:spPr>
          <a:xfrm rot="21199663">
            <a:off x="966328" y="5026030"/>
            <a:ext cx="167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poqa Han Sans Neo Medium" pitchFamily="50" charset="-127"/>
                <a:ea typeface="Spoqa Han Sans Neo Medium" pitchFamily="50" charset="-127"/>
              </a:rPr>
              <a:t>2161073 </a:t>
            </a:r>
            <a:r>
              <a:rPr lang="ko-KR" altLang="en-US" sz="1600" dirty="0">
                <a:latin typeface="Spoqa Han Sans Neo Medium" pitchFamily="50" charset="-127"/>
                <a:ea typeface="Spoqa Han Sans Neo Medium" pitchFamily="50" charset="-127"/>
              </a:rPr>
              <a:t>이다솔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45D4D6-363B-40BD-BC4D-37D3C57C7785}"/>
              </a:ext>
            </a:extLst>
          </p:cNvPr>
          <p:cNvSpPr txBox="1"/>
          <p:nvPr/>
        </p:nvSpPr>
        <p:spPr>
          <a:xfrm rot="21199663">
            <a:off x="1108610" y="5702902"/>
            <a:ext cx="167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poqa Han Sans Neo Medium" pitchFamily="50" charset="-127"/>
                <a:ea typeface="Spoqa Han Sans Neo Medium" pitchFamily="50" charset="-127"/>
              </a:rPr>
              <a:t>2161077 </a:t>
            </a:r>
            <a:r>
              <a:rPr lang="ko-KR" altLang="en-US" sz="1600" dirty="0">
                <a:latin typeface="Spoqa Han Sans Neo Medium" pitchFamily="50" charset="-127"/>
                <a:ea typeface="Spoqa Han Sans Neo Medium" pitchFamily="50" charset="-127"/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363287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함수 원형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E2102-CBAB-4CA0-A6A0-C2542DE83FB2}"/>
              </a:ext>
            </a:extLst>
          </p:cNvPr>
          <p:cNvSpPr txBox="1"/>
          <p:nvPr/>
        </p:nvSpPr>
        <p:spPr>
          <a:xfrm>
            <a:off x="1413632" y="1255986"/>
            <a:ext cx="10082968" cy="3344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ulSenIn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presSenIn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keep_VGL_on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VTT,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*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ISO,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OnOthers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VTT[3],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*ISO);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ISO,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VTT,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54047B6-7AF1-4156-83B5-D29E832E762B}"/>
              </a:ext>
            </a:extLst>
          </p:cNvPr>
          <p:cNvSpPr/>
          <p:nvPr/>
        </p:nvSpPr>
        <p:spPr>
          <a:xfrm>
            <a:off x="1413631" y="1412776"/>
            <a:ext cx="2304257" cy="432048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9B728D9-FDA9-42FD-9267-C00EBBD4F87F}"/>
              </a:ext>
            </a:extLst>
          </p:cNvPr>
          <p:cNvSpPr/>
          <p:nvPr/>
        </p:nvSpPr>
        <p:spPr>
          <a:xfrm>
            <a:off x="1413631" y="1963292"/>
            <a:ext cx="2304257" cy="432048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4713BC7-F33F-4A0C-A5CB-3D954153F0C4}"/>
              </a:ext>
            </a:extLst>
          </p:cNvPr>
          <p:cNvSpPr/>
          <p:nvPr/>
        </p:nvSpPr>
        <p:spPr>
          <a:xfrm>
            <a:off x="1413631" y="2513808"/>
            <a:ext cx="2882169" cy="432048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0F78DF-348F-4598-A6F4-440496230407}"/>
              </a:ext>
            </a:extLst>
          </p:cNvPr>
          <p:cNvSpPr/>
          <p:nvPr/>
        </p:nvSpPr>
        <p:spPr>
          <a:xfrm>
            <a:off x="1413632" y="3070853"/>
            <a:ext cx="9650920" cy="432048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24775D-A18D-4CF3-87D4-1887F503698B}"/>
              </a:ext>
            </a:extLst>
          </p:cNvPr>
          <p:cNvSpPr/>
          <p:nvPr/>
        </p:nvSpPr>
        <p:spPr>
          <a:xfrm>
            <a:off x="1413631" y="3621369"/>
            <a:ext cx="6554577" cy="432048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9EBBFD9-DFDB-4478-800A-87201DEB13FB}"/>
              </a:ext>
            </a:extLst>
          </p:cNvPr>
          <p:cNvSpPr/>
          <p:nvPr/>
        </p:nvSpPr>
        <p:spPr>
          <a:xfrm>
            <a:off x="1413631" y="4171885"/>
            <a:ext cx="7706705" cy="432048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51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loop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5DF50-4A9A-45CA-9E37-39F36B13A001}"/>
              </a:ext>
            </a:extLst>
          </p:cNvPr>
          <p:cNvSpPr txBox="1"/>
          <p:nvPr/>
        </p:nvSpPr>
        <p:spPr>
          <a:xfrm>
            <a:off x="1415479" y="1340768"/>
            <a:ext cx="10297145" cy="223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keep_VGL_on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servo.write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(0);</a:t>
            </a:r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ISO = 0;</a:t>
            </a:r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],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ISO, 0);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703ADF-90F5-48C6-BCFF-CFB7467CB704}"/>
              </a:ext>
            </a:extLst>
          </p:cNvPr>
          <p:cNvSpPr/>
          <p:nvPr/>
        </p:nvSpPr>
        <p:spPr>
          <a:xfrm>
            <a:off x="1412111" y="1477881"/>
            <a:ext cx="2304257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2" name="그림 11" descr="옅은이(가) 표시된 사진&#10;&#10;자동 생성된 설명">
            <a:extLst>
              <a:ext uri="{FF2B5EF4-FFF2-40B4-BE49-F238E27FC236}">
                <a16:creationId xmlns:a16="http://schemas.microsoft.com/office/drawing/2014/main" id="{8D35F3D2-B0B6-4920-B6E5-A3A49F5B05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18516" r="21045" b="27525"/>
          <a:stretch/>
        </p:blipFill>
        <p:spPr>
          <a:xfrm rot="21366303">
            <a:off x="7782086" y="462140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09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keep_VGL_on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429CB-4682-42C6-9AFE-76B5545AF8EF}"/>
              </a:ext>
            </a:extLst>
          </p:cNvPr>
          <p:cNvSpPr txBox="1"/>
          <p:nvPr/>
        </p:nvSpPr>
        <p:spPr>
          <a:xfrm>
            <a:off x="1415479" y="1255986"/>
            <a:ext cx="6096000" cy="279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(PRL, HIGH);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(VGL, HIGH);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(PGL, LOW);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LOW);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(VRL, LOW);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CFF7226-5A36-47F8-AC34-1815279363FF}"/>
              </a:ext>
            </a:extLst>
          </p:cNvPr>
          <p:cNvSpPr/>
          <p:nvPr/>
        </p:nvSpPr>
        <p:spPr>
          <a:xfrm>
            <a:off x="1441936" y="1412776"/>
            <a:ext cx="3456384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B2E4D0E-ECC4-48AE-A0A0-FC4522EB8CE2}"/>
              </a:ext>
            </a:extLst>
          </p:cNvPr>
          <p:cNvSpPr/>
          <p:nvPr/>
        </p:nvSpPr>
        <p:spPr>
          <a:xfrm>
            <a:off x="1441936" y="1959112"/>
            <a:ext cx="3456384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C75567-7DC0-4BBB-9106-6299974E2002}"/>
              </a:ext>
            </a:extLst>
          </p:cNvPr>
          <p:cNvSpPr/>
          <p:nvPr/>
        </p:nvSpPr>
        <p:spPr>
          <a:xfrm>
            <a:off x="1415480" y="2505448"/>
            <a:ext cx="3456384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D65D41-6F7A-4167-8CBE-B2B23F55DED6}"/>
              </a:ext>
            </a:extLst>
          </p:cNvPr>
          <p:cNvSpPr/>
          <p:nvPr/>
        </p:nvSpPr>
        <p:spPr>
          <a:xfrm>
            <a:off x="1441936" y="3055217"/>
            <a:ext cx="3456384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8498A60-A7AE-4916-873A-21A6F67BE6F6}"/>
              </a:ext>
            </a:extLst>
          </p:cNvPr>
          <p:cNvSpPr/>
          <p:nvPr/>
        </p:nvSpPr>
        <p:spPr>
          <a:xfrm>
            <a:off x="1438739" y="3597545"/>
            <a:ext cx="3456384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5" name="그림 14" descr="옅은이(가) 표시된 사진&#10;&#10;자동 생성된 설명">
            <a:extLst>
              <a:ext uri="{FF2B5EF4-FFF2-40B4-BE49-F238E27FC236}">
                <a16:creationId xmlns:a16="http://schemas.microsoft.com/office/drawing/2014/main" id="{0DF98290-2272-4E24-A1B0-6A8552761F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18516" r="21045" b="27525"/>
          <a:stretch/>
        </p:blipFill>
        <p:spPr>
          <a:xfrm rot="21366303">
            <a:off x="7782087" y="462140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353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allAtOnce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loop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FACBC-299C-4BCA-901E-7A90601BE06D}"/>
              </a:ext>
            </a:extLst>
          </p:cNvPr>
          <p:cNvSpPr txBox="1"/>
          <p:nvPr/>
        </p:nvSpPr>
        <p:spPr>
          <a:xfrm>
            <a:off x="1415479" y="1340768"/>
            <a:ext cx="10297145" cy="223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keep_VGL_on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servo.write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(0);</a:t>
            </a:r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ISO = 0;</a:t>
            </a:r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],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ISO, 0);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8BD9FFB-7947-454C-BA18-054F099F3FCC}"/>
              </a:ext>
            </a:extLst>
          </p:cNvPr>
          <p:cNvSpPr/>
          <p:nvPr/>
        </p:nvSpPr>
        <p:spPr>
          <a:xfrm>
            <a:off x="1412111" y="3139175"/>
            <a:ext cx="5692001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4F0FDB-3316-43E3-95D8-D50E4495DCC9}"/>
              </a:ext>
            </a:extLst>
          </p:cNvPr>
          <p:cNvSpPr/>
          <p:nvPr/>
        </p:nvSpPr>
        <p:spPr>
          <a:xfrm>
            <a:off x="1412111" y="2030757"/>
            <a:ext cx="2088234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6E18EA-886F-4D64-B54B-2EFB6E9B4468}"/>
              </a:ext>
            </a:extLst>
          </p:cNvPr>
          <p:cNvSpPr/>
          <p:nvPr/>
        </p:nvSpPr>
        <p:spPr>
          <a:xfrm>
            <a:off x="1412111" y="2583633"/>
            <a:ext cx="1296145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0" name="그림 9" descr="옅은이(가) 표시된 사진&#10;&#10;자동 생성된 설명">
            <a:extLst>
              <a:ext uri="{FF2B5EF4-FFF2-40B4-BE49-F238E27FC236}">
                <a16:creationId xmlns:a16="http://schemas.microsoft.com/office/drawing/2014/main" id="{6866824B-8BAD-4C87-A08E-ADF1D0D0E9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18516" r="21045" b="27525"/>
          <a:stretch/>
        </p:blipFill>
        <p:spPr>
          <a:xfrm rot="21366303">
            <a:off x="7782087" y="462140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74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9C7DE3-7988-4182-8BF0-96771BED9A96}"/>
              </a:ext>
            </a:extLst>
          </p:cNvPr>
          <p:cNvSpPr txBox="1"/>
          <p:nvPr/>
        </p:nvSpPr>
        <p:spPr>
          <a:xfrm>
            <a:off x="1412110" y="1340768"/>
            <a:ext cx="6124049" cy="4268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</a:p>
          <a:p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VTT) {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ulSenIn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Serial.println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("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cm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");</a:t>
            </a:r>
          </a:p>
        </p:txBody>
      </p:sp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VtimeTaken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79029-E924-4A9D-AE41-7827E8E51DD4}"/>
              </a:ext>
            </a:extLst>
          </p:cNvPr>
          <p:cNvSpPr txBox="1"/>
          <p:nvPr/>
        </p:nvSpPr>
        <p:spPr>
          <a:xfrm>
            <a:off x="8040216" y="7029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하나씩 일일이 하이라이트</a:t>
            </a:r>
            <a:r>
              <a:rPr lang="en-US" altLang="ko-KR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~~ (*</a:t>
            </a:r>
            <a:r>
              <a:rPr lang="en-US" altLang="ko-KR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까지</a:t>
            </a:r>
            <a:r>
              <a:rPr lang="en-US" altLang="ko-KR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10AF78-84B9-4987-B46F-CFFCE3D9A2F4}"/>
              </a:ext>
            </a:extLst>
          </p:cNvPr>
          <p:cNvSpPr/>
          <p:nvPr/>
        </p:nvSpPr>
        <p:spPr>
          <a:xfrm>
            <a:off x="1412111" y="1477881"/>
            <a:ext cx="6052041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D295E82-DCC7-48B0-84FC-4DD45CC75B95}"/>
              </a:ext>
            </a:extLst>
          </p:cNvPr>
          <p:cNvSpPr/>
          <p:nvPr/>
        </p:nvSpPr>
        <p:spPr>
          <a:xfrm>
            <a:off x="1412109" y="2060848"/>
            <a:ext cx="4395859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55E56F-478D-4719-A355-B0C3932E00D5}"/>
              </a:ext>
            </a:extLst>
          </p:cNvPr>
          <p:cNvSpPr/>
          <p:nvPr/>
        </p:nvSpPr>
        <p:spPr>
          <a:xfrm>
            <a:off x="1412109" y="2924944"/>
            <a:ext cx="3459756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E11C2A0-C55E-449F-A143-29BEDB08BC23}"/>
              </a:ext>
            </a:extLst>
          </p:cNvPr>
          <p:cNvSpPr/>
          <p:nvPr/>
        </p:nvSpPr>
        <p:spPr>
          <a:xfrm>
            <a:off x="1631504" y="3429000"/>
            <a:ext cx="2701451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FF872FB-BC4D-4576-BF18-175A5A644A23}"/>
              </a:ext>
            </a:extLst>
          </p:cNvPr>
          <p:cNvSpPr/>
          <p:nvPr/>
        </p:nvSpPr>
        <p:spPr>
          <a:xfrm>
            <a:off x="1666974" y="4014970"/>
            <a:ext cx="2664296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4" name="그림 13" descr="옅은이(가) 표시된 사진&#10;&#10;자동 생성된 설명">
            <a:extLst>
              <a:ext uri="{FF2B5EF4-FFF2-40B4-BE49-F238E27FC236}">
                <a16:creationId xmlns:a16="http://schemas.microsoft.com/office/drawing/2014/main" id="{0AA1B224-0C9D-49C7-B7B2-AB5023E64C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18516" r="21045" b="27525"/>
          <a:stretch/>
        </p:blipFill>
        <p:spPr>
          <a:xfrm rot="21366303">
            <a:off x="7782087" y="462140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34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allAtOnce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long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ulSenln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FC52B-163B-4AD2-BB70-4EA422FAB764}"/>
              </a:ext>
            </a:extLst>
          </p:cNvPr>
          <p:cNvSpPr txBox="1"/>
          <p:nvPr/>
        </p:nvSpPr>
        <p:spPr>
          <a:xfrm>
            <a:off x="1412111" y="1265714"/>
            <a:ext cx="6096000" cy="561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duration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</a:t>
            </a: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distance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</a:t>
            </a:r>
          </a:p>
          <a:p>
            <a:endParaRPr lang="ko-KR" altLang="en-US" sz="22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(TRIG, LOW);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delayMicroseconds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(TRIG, HIGH);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delayMicroseconds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(10);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(TRIG, LOW);</a:t>
            </a:r>
          </a:p>
          <a:p>
            <a:endParaRPr lang="ko-KR" altLang="en-US" sz="22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duration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pulseIn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(ECHO, HIGH);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distance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duration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* 0.034 / 2;</a:t>
            </a:r>
          </a:p>
          <a:p>
            <a:endParaRPr lang="ko-KR" altLang="en-US" sz="22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return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distance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304D3D-4C99-4A1F-A3AA-8AE069DBB05D}"/>
              </a:ext>
            </a:extLst>
          </p:cNvPr>
          <p:cNvSpPr/>
          <p:nvPr/>
        </p:nvSpPr>
        <p:spPr>
          <a:xfrm>
            <a:off x="1487488" y="1340768"/>
            <a:ext cx="3096344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AB1280-BD19-4819-BEC3-B28A06ADAA55}"/>
              </a:ext>
            </a:extLst>
          </p:cNvPr>
          <p:cNvSpPr/>
          <p:nvPr/>
        </p:nvSpPr>
        <p:spPr>
          <a:xfrm>
            <a:off x="1487486" y="2179316"/>
            <a:ext cx="3086474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39DF4BC-3BE6-405C-A0B7-F3D2E973AB49}"/>
              </a:ext>
            </a:extLst>
          </p:cNvPr>
          <p:cNvSpPr/>
          <p:nvPr/>
        </p:nvSpPr>
        <p:spPr>
          <a:xfrm>
            <a:off x="1487487" y="2709217"/>
            <a:ext cx="2880322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22F125B-9358-492A-89A4-C8202F0920EF}"/>
              </a:ext>
            </a:extLst>
          </p:cNvPr>
          <p:cNvSpPr/>
          <p:nvPr/>
        </p:nvSpPr>
        <p:spPr>
          <a:xfrm>
            <a:off x="1488332" y="3233694"/>
            <a:ext cx="3167507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E51C49-FA8E-42A6-8E83-F539CF7FBB8F}"/>
              </a:ext>
            </a:extLst>
          </p:cNvPr>
          <p:cNvSpPr/>
          <p:nvPr/>
        </p:nvSpPr>
        <p:spPr>
          <a:xfrm>
            <a:off x="1487487" y="3753867"/>
            <a:ext cx="3055479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A1D1C1A-4090-47A1-A985-2E3FCB0D467C}"/>
              </a:ext>
            </a:extLst>
          </p:cNvPr>
          <p:cNvSpPr/>
          <p:nvPr/>
        </p:nvSpPr>
        <p:spPr>
          <a:xfrm>
            <a:off x="1487486" y="4274840"/>
            <a:ext cx="3096346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FA1578-EF1D-4E44-B79D-B8AD77923F62}"/>
              </a:ext>
            </a:extLst>
          </p:cNvPr>
          <p:cNvSpPr/>
          <p:nvPr/>
        </p:nvSpPr>
        <p:spPr>
          <a:xfrm>
            <a:off x="1487487" y="5067462"/>
            <a:ext cx="4248473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284300-73C4-4542-AE9B-9444B509BF1E}"/>
              </a:ext>
            </a:extLst>
          </p:cNvPr>
          <p:cNvSpPr/>
          <p:nvPr/>
        </p:nvSpPr>
        <p:spPr>
          <a:xfrm>
            <a:off x="1487486" y="5588435"/>
            <a:ext cx="4104458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3D583EB-252C-422E-AB64-11EC5C8CBB8B}"/>
              </a:ext>
            </a:extLst>
          </p:cNvPr>
          <p:cNvSpPr/>
          <p:nvPr/>
        </p:nvSpPr>
        <p:spPr>
          <a:xfrm>
            <a:off x="1487486" y="6374669"/>
            <a:ext cx="2016226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9" name="그림 18" descr="사람이(가) 표시된 사진&#10;&#10;자동 생성된 설명">
            <a:extLst>
              <a:ext uri="{FF2B5EF4-FFF2-40B4-BE49-F238E27FC236}">
                <a16:creationId xmlns:a16="http://schemas.microsoft.com/office/drawing/2014/main" id="{2168AA80-B3C3-4944-A126-59AF8BC0C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26351" r="17581" b="24401"/>
          <a:stretch/>
        </p:blipFill>
        <p:spPr>
          <a:xfrm>
            <a:off x="7782086" y="469344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745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7C2499-3094-4178-B87C-186566F487F4}"/>
              </a:ext>
            </a:extLst>
          </p:cNvPr>
          <p:cNvSpPr txBox="1"/>
          <p:nvPr/>
        </p:nvSpPr>
        <p:spPr>
          <a:xfrm>
            <a:off x="1271464" y="1334806"/>
            <a:ext cx="57606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(*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&gt; 11 ||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1)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{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LOW);</a:t>
            </a:r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else</a:t>
            </a: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{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HIGH);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(ISO, VTT,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+=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-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0A64D-D77A-4A02-992E-1F3C5DB65BA4}"/>
              </a:ext>
            </a:extLst>
          </p:cNvPr>
          <p:cNvSpPr txBox="1"/>
          <p:nvPr/>
        </p:nvSpPr>
        <p:spPr>
          <a:xfrm>
            <a:off x="1271464" y="1340768"/>
            <a:ext cx="6095999" cy="4452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VTT) {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ulSenIn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Serial.println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("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cm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");</a:t>
            </a:r>
          </a:p>
        </p:txBody>
      </p:sp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VTimeTaken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74815A5-EC40-4AA5-AFAC-5BC5CCE8FBD7}"/>
              </a:ext>
            </a:extLst>
          </p:cNvPr>
          <p:cNvSpPr/>
          <p:nvPr/>
        </p:nvSpPr>
        <p:spPr>
          <a:xfrm>
            <a:off x="1559497" y="4797152"/>
            <a:ext cx="2736304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BC5E81-0A05-4E6E-872F-CF0C41AEF04A}"/>
              </a:ext>
            </a:extLst>
          </p:cNvPr>
          <p:cNvSpPr/>
          <p:nvPr/>
        </p:nvSpPr>
        <p:spPr>
          <a:xfrm>
            <a:off x="1559497" y="5355065"/>
            <a:ext cx="2736304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12D58BB-32AF-4957-BF84-7C0A91EC460B}"/>
              </a:ext>
            </a:extLst>
          </p:cNvPr>
          <p:cNvSpPr/>
          <p:nvPr/>
        </p:nvSpPr>
        <p:spPr>
          <a:xfrm>
            <a:off x="1323094" y="1422156"/>
            <a:ext cx="4579711" cy="2864977"/>
          </a:xfrm>
          <a:prstGeom prst="roundRect">
            <a:avLst>
              <a:gd name="adj" fmla="val 6595"/>
            </a:avLst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5E80501-51AF-4248-B5C1-FFD162169BE7}"/>
              </a:ext>
            </a:extLst>
          </p:cNvPr>
          <p:cNvSpPr/>
          <p:nvPr/>
        </p:nvSpPr>
        <p:spPr>
          <a:xfrm>
            <a:off x="1323094" y="4287133"/>
            <a:ext cx="4015464" cy="461447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2" name="그림 11" descr="사람이(가) 표시된 사진&#10;&#10;자동 생성된 설명">
            <a:extLst>
              <a:ext uri="{FF2B5EF4-FFF2-40B4-BE49-F238E27FC236}">
                <a16:creationId xmlns:a16="http://schemas.microsoft.com/office/drawing/2014/main" id="{E17447FB-94FF-4FCE-A588-898EF37BFE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26351" r="17581" b="24401"/>
          <a:stretch/>
        </p:blipFill>
        <p:spPr>
          <a:xfrm>
            <a:off x="7782086" y="469344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889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6" grpId="0" animBg="1"/>
      <p:bldP spid="6" grpId="1" animBg="1"/>
      <p:bldP spid="9" grpId="0" animBg="1"/>
      <p:bldP spid="9" grpId="1" animBg="1"/>
      <p:bldP spid="16" grpId="0" animBg="1"/>
      <p:bldP spid="16" grpId="1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282414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turnSound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EBC2E-F920-42C3-B3AD-125CE9F89ED2}"/>
              </a:ext>
            </a:extLst>
          </p:cNvPr>
          <p:cNvSpPr txBox="1"/>
          <p:nvPr/>
        </p:nvSpPr>
        <p:spPr>
          <a:xfrm>
            <a:off x="1415480" y="1255986"/>
            <a:ext cx="6096000" cy="4822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presValue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presValue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presSenIn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presValue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100 ||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1) {</a:t>
            </a:r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noTone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(SOUND);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e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lse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tone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(SOUND, 532);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BB380-2CBF-4BED-A8BD-6876962FD643}"/>
              </a:ext>
            </a:extLst>
          </p:cNvPr>
          <p:cNvSpPr/>
          <p:nvPr/>
        </p:nvSpPr>
        <p:spPr>
          <a:xfrm>
            <a:off x="1415479" y="1366520"/>
            <a:ext cx="2016225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AE249AF-A670-42C2-9D90-C5709CDC00C5}"/>
              </a:ext>
            </a:extLst>
          </p:cNvPr>
          <p:cNvSpPr/>
          <p:nvPr/>
        </p:nvSpPr>
        <p:spPr>
          <a:xfrm>
            <a:off x="1426866" y="1927288"/>
            <a:ext cx="3444998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1" name="그림 10" descr="사람이(가) 표시된 사진&#10;&#10;자동 생성된 설명">
            <a:extLst>
              <a:ext uri="{FF2B5EF4-FFF2-40B4-BE49-F238E27FC236}">
                <a16:creationId xmlns:a16="http://schemas.microsoft.com/office/drawing/2014/main" id="{745FE7E6-B486-4EE8-A993-3C5A4FA97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26351" r="17581" b="24401"/>
          <a:stretch/>
        </p:blipFill>
        <p:spPr>
          <a:xfrm>
            <a:off x="7782086" y="469344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265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int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presSenln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D914F-7CB4-46D1-84AA-7D451BF8312D}"/>
              </a:ext>
            </a:extLst>
          </p:cNvPr>
          <p:cNvSpPr txBox="1"/>
          <p:nvPr/>
        </p:nvSpPr>
        <p:spPr>
          <a:xfrm>
            <a:off x="1412111" y="1340768"/>
            <a:ext cx="6093994" cy="223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value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analogRead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(PRESS);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value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1023 -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value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</a:t>
            </a:r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return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value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8A51438-C764-4A14-B36B-D6299621AB57}"/>
              </a:ext>
            </a:extLst>
          </p:cNvPr>
          <p:cNvSpPr/>
          <p:nvPr/>
        </p:nvSpPr>
        <p:spPr>
          <a:xfrm>
            <a:off x="1412111" y="1477881"/>
            <a:ext cx="4467865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B1DE7E-4416-4905-ADD7-9CCF705092CD}"/>
              </a:ext>
            </a:extLst>
          </p:cNvPr>
          <p:cNvSpPr/>
          <p:nvPr/>
        </p:nvSpPr>
        <p:spPr>
          <a:xfrm>
            <a:off x="1412111" y="2012488"/>
            <a:ext cx="3099713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CF661BC-BBFA-4C26-9811-F10D5F83907D}"/>
              </a:ext>
            </a:extLst>
          </p:cNvPr>
          <p:cNvSpPr/>
          <p:nvPr/>
        </p:nvSpPr>
        <p:spPr>
          <a:xfrm>
            <a:off x="1412111" y="3088947"/>
            <a:ext cx="1947585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0" name="그림 9" descr="사람이(가) 표시된 사진&#10;&#10;자동 생성된 설명">
            <a:extLst>
              <a:ext uri="{FF2B5EF4-FFF2-40B4-BE49-F238E27FC236}">
                <a16:creationId xmlns:a16="http://schemas.microsoft.com/office/drawing/2014/main" id="{47D426BF-912A-412B-B5D1-9CFC7DF0FF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26351" r="17581" b="24401"/>
          <a:stretch/>
        </p:blipFill>
        <p:spPr>
          <a:xfrm>
            <a:off x="7782086" y="469344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28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turnSound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()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EBC2E-F920-42C3-B3AD-125CE9F89ED2}"/>
              </a:ext>
            </a:extLst>
          </p:cNvPr>
          <p:cNvSpPr txBox="1"/>
          <p:nvPr/>
        </p:nvSpPr>
        <p:spPr>
          <a:xfrm>
            <a:off x="1415480" y="1255986"/>
            <a:ext cx="6096000" cy="4822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presValue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presValue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presSenIn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presValue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100 ||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1) {</a:t>
            </a:r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noTone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(SOUND);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e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lse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tone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(SOUND, 532);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B27B326-D5BB-46E2-B155-DB6F8143A74E}"/>
              </a:ext>
            </a:extLst>
          </p:cNvPr>
          <p:cNvSpPr/>
          <p:nvPr/>
        </p:nvSpPr>
        <p:spPr>
          <a:xfrm>
            <a:off x="1415478" y="2827420"/>
            <a:ext cx="5112570" cy="3250848"/>
          </a:xfrm>
          <a:prstGeom prst="roundRect">
            <a:avLst>
              <a:gd name="adj" fmla="val 8321"/>
            </a:avLst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8" name="그림 7" descr="사람이(가) 표시된 사진&#10;&#10;자동 생성된 설명">
            <a:extLst>
              <a:ext uri="{FF2B5EF4-FFF2-40B4-BE49-F238E27FC236}">
                <a16:creationId xmlns:a16="http://schemas.microsoft.com/office/drawing/2014/main" id="{8D4CA23C-D5D8-4C23-A773-48FC8D3891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26351" r="17581" b="24401"/>
          <a:stretch/>
        </p:blipFill>
        <p:spPr>
          <a:xfrm>
            <a:off x="7782086" y="469344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664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14" y="1196752"/>
            <a:ext cx="2623791" cy="38164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5481" y="1575956"/>
            <a:ext cx="2736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센서 및 모듈 </a:t>
            </a:r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- - - </a:t>
            </a:r>
            <a:endParaRPr lang="ko-KR" altLang="en-US" sz="28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3495" y="2622396"/>
            <a:ext cx="3221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FLOW CHART - - - </a:t>
            </a:r>
            <a:endParaRPr lang="ko-KR" altLang="en-US" sz="28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3699" y="0"/>
            <a:ext cx="50405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24481" y="5013176"/>
            <a:ext cx="504056" cy="18448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08169" y="1052736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- - - </a:t>
            </a:r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주제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08169" y="2099176"/>
            <a:ext cx="3670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- - - </a:t>
            </a:r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디자인 및 실물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A1E45F-EA7B-44F5-ABCC-B7C8EBB1A155}"/>
              </a:ext>
            </a:extLst>
          </p:cNvPr>
          <p:cNvSpPr/>
          <p:nvPr/>
        </p:nvSpPr>
        <p:spPr>
          <a:xfrm>
            <a:off x="551384" y="3668836"/>
            <a:ext cx="3583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컴파일</a:t>
            </a:r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(</a:t>
            </a:r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실행과정</a:t>
            </a:r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) - - - </a:t>
            </a:r>
            <a:endParaRPr lang="ko-KR" altLang="en-US" sz="28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D2248B-0489-4C23-BF53-45B2E6DA77E7}"/>
              </a:ext>
            </a:extLst>
          </p:cNvPr>
          <p:cNvSpPr/>
          <p:nvPr/>
        </p:nvSpPr>
        <p:spPr>
          <a:xfrm>
            <a:off x="7608169" y="3145616"/>
            <a:ext cx="1891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- - - </a:t>
            </a:r>
            <a:r>
              <a:rPr lang="ko-KR" altLang="en-US" sz="2800" dirty="0" err="1">
                <a:latin typeface="Spoqa Han Sans Neo Medium" pitchFamily="50" charset="-127"/>
                <a:ea typeface="Spoqa Han Sans Neo Medium" pitchFamily="50" charset="-127"/>
              </a:rPr>
              <a:t>바뀐점</a:t>
            </a:r>
            <a:endParaRPr lang="ko-KR" altLang="en-US" sz="28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CF7149-B217-42C7-B163-24E0759527D4}"/>
              </a:ext>
            </a:extLst>
          </p:cNvPr>
          <p:cNvSpPr/>
          <p:nvPr/>
        </p:nvSpPr>
        <p:spPr>
          <a:xfrm>
            <a:off x="7608168" y="4192056"/>
            <a:ext cx="2808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- - - </a:t>
            </a:r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3817515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  <p:bldP spid="4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F0A64D-D77A-4A02-992E-1F3C5DB65BA4}"/>
              </a:ext>
            </a:extLst>
          </p:cNvPr>
          <p:cNvSpPr txBox="1"/>
          <p:nvPr/>
        </p:nvSpPr>
        <p:spPr>
          <a:xfrm>
            <a:off x="1271464" y="1340768"/>
            <a:ext cx="6095999" cy="4452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VTT) {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ulSenIn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Serial.println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("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cm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");</a:t>
            </a:r>
          </a:p>
        </p:txBody>
      </p:sp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VTimeTaken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2499-3094-4178-B87C-186566F487F4}"/>
              </a:ext>
            </a:extLst>
          </p:cNvPr>
          <p:cNvSpPr txBox="1"/>
          <p:nvPr/>
        </p:nvSpPr>
        <p:spPr>
          <a:xfrm>
            <a:off x="839416" y="1459947"/>
            <a:ext cx="57606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(*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&gt; 11 ||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1)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{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LOW);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}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else</a:t>
            </a: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{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HIGH);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}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(ISO, VTT,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+=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-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}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07F00B-0ED4-4363-93A2-F8C963415E3F}"/>
              </a:ext>
            </a:extLst>
          </p:cNvPr>
          <p:cNvSpPr/>
          <p:nvPr/>
        </p:nvSpPr>
        <p:spPr>
          <a:xfrm>
            <a:off x="1127448" y="4992076"/>
            <a:ext cx="2808313" cy="41927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497E370-25D4-4706-A734-13016C6022E1}"/>
              </a:ext>
            </a:extLst>
          </p:cNvPr>
          <p:cNvSpPr/>
          <p:nvPr/>
        </p:nvSpPr>
        <p:spPr>
          <a:xfrm>
            <a:off x="1134910" y="5392897"/>
            <a:ext cx="5026424" cy="41927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9DEDA160-F921-4C39-8938-D34C303EF6F0}"/>
              </a:ext>
            </a:extLst>
          </p:cNvPr>
          <p:cNvSpPr/>
          <p:nvPr/>
        </p:nvSpPr>
        <p:spPr>
          <a:xfrm>
            <a:off x="95832" y="2560122"/>
            <a:ext cx="1152127" cy="612648"/>
          </a:xfrm>
          <a:prstGeom prst="borderCallout2">
            <a:avLst>
              <a:gd name="adj1" fmla="val 50506"/>
              <a:gd name="adj2" fmla="val 96845"/>
              <a:gd name="adj3" fmla="val 48902"/>
              <a:gd name="adj4" fmla="val 240305"/>
              <a:gd name="adj5" fmla="val 99797"/>
              <a:gd name="adj6" fmla="val 24103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 동안 반복</a:t>
            </a:r>
          </a:p>
        </p:txBody>
      </p:sp>
      <p:pic>
        <p:nvPicPr>
          <p:cNvPr id="10" name="그림 9" descr="옅은이(가) 표시된 사진&#10;&#10;자동 생성된 설명">
            <a:extLst>
              <a:ext uri="{FF2B5EF4-FFF2-40B4-BE49-F238E27FC236}">
                <a16:creationId xmlns:a16="http://schemas.microsoft.com/office/drawing/2014/main" id="{77CBE67B-F425-4411-AFFC-C8F6C88B7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18516" r="21045" b="27525"/>
          <a:stretch/>
        </p:blipFill>
        <p:spPr>
          <a:xfrm rot="21366303">
            <a:off x="7782087" y="462140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99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6" grpId="0" animBg="1"/>
      <p:bldP spid="26" grpId="1" animBg="1"/>
      <p:bldP spid="27" grpId="0" animBg="1"/>
      <p:bldP spid="4" grpId="0" animBg="1"/>
      <p:bldP spid="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loop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AECD5-2D55-4B4C-B522-0934261F0AE1}"/>
              </a:ext>
            </a:extLst>
          </p:cNvPr>
          <p:cNvSpPr txBox="1"/>
          <p:nvPr/>
        </p:nvSpPr>
        <p:spPr>
          <a:xfrm>
            <a:off x="1409252" y="1255986"/>
            <a:ext cx="6096000" cy="556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2) {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 }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else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++; }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distance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Serial.println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("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cm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main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)");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1 &amp;&amp;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distance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11) {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LOW);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OnOthers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(VTT, &amp;ISO);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}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F3824D5-B826-40E6-B754-5F84FCF1FF76}"/>
              </a:ext>
            </a:extLst>
          </p:cNvPr>
          <p:cNvSpPr/>
          <p:nvPr/>
        </p:nvSpPr>
        <p:spPr>
          <a:xfrm>
            <a:off x="1418253" y="2497542"/>
            <a:ext cx="2157468" cy="100346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E48BE7-B12D-473F-B966-A326FA46C913}"/>
              </a:ext>
            </a:extLst>
          </p:cNvPr>
          <p:cNvSpPr/>
          <p:nvPr/>
        </p:nvSpPr>
        <p:spPr>
          <a:xfrm>
            <a:off x="1409252" y="3605538"/>
            <a:ext cx="3030564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37CBF0-0915-4BFC-B9AD-5E27B1F273E9}"/>
              </a:ext>
            </a:extLst>
          </p:cNvPr>
          <p:cNvSpPr/>
          <p:nvPr/>
        </p:nvSpPr>
        <p:spPr>
          <a:xfrm>
            <a:off x="1409252" y="4172310"/>
            <a:ext cx="3606628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199A9E7-475A-4F41-973B-1BE80BF92E6D}"/>
              </a:ext>
            </a:extLst>
          </p:cNvPr>
          <p:cNvSpPr/>
          <p:nvPr/>
        </p:nvSpPr>
        <p:spPr>
          <a:xfrm>
            <a:off x="1418252" y="4739082"/>
            <a:ext cx="5037787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8E612E-DBAB-4BDB-897A-81AC1AEFC230}"/>
              </a:ext>
            </a:extLst>
          </p:cNvPr>
          <p:cNvSpPr/>
          <p:nvPr/>
        </p:nvSpPr>
        <p:spPr>
          <a:xfrm>
            <a:off x="1703512" y="5292087"/>
            <a:ext cx="4035561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F13C96-BDB7-480E-AA62-3CF09A106FBB}"/>
              </a:ext>
            </a:extLst>
          </p:cNvPr>
          <p:cNvSpPr/>
          <p:nvPr/>
        </p:nvSpPr>
        <p:spPr>
          <a:xfrm>
            <a:off x="1703512" y="5845092"/>
            <a:ext cx="3093556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6" name="그림 15" descr="옅은이(가) 표시된 사진&#10;&#10;자동 생성된 설명">
            <a:extLst>
              <a:ext uri="{FF2B5EF4-FFF2-40B4-BE49-F238E27FC236}">
                <a16:creationId xmlns:a16="http://schemas.microsoft.com/office/drawing/2014/main" id="{90485B75-50D5-4B61-8A88-A18B0F4AF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18516" r="21045" b="27525"/>
          <a:stretch/>
        </p:blipFill>
        <p:spPr>
          <a:xfrm rot="21366303">
            <a:off x="7782087" y="462140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0024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OnOthers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02216-0551-4BE3-A977-C632157E6324}"/>
              </a:ext>
            </a:extLst>
          </p:cNvPr>
          <p:cNvSpPr txBox="1"/>
          <p:nvPr/>
        </p:nvSpPr>
        <p:spPr>
          <a:xfrm>
            <a:off x="1271464" y="1255986"/>
            <a:ext cx="6094070" cy="561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temp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  <a:endParaRPr lang="en-US" altLang="ko-KR" sz="22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HIGH);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(VGL, LOW);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(VTT[1], &amp;</a:t>
            </a: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temp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*ISO, 0);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*ISO = 1;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servo.write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(90);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LOW);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(VRL, HIGH);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(PRL, LOW);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(PGL, HIGH);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(VTT[2], &amp;</a:t>
            </a: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temp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*ISO, 1); 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C7058A-70B6-4D4D-9FC4-B70DB990B1BD}"/>
              </a:ext>
            </a:extLst>
          </p:cNvPr>
          <p:cNvSpPr/>
          <p:nvPr/>
        </p:nvSpPr>
        <p:spPr>
          <a:xfrm>
            <a:off x="1269534" y="1358335"/>
            <a:ext cx="2088232" cy="46166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A8007D5-CADC-4491-9D15-628C36FB0782}"/>
              </a:ext>
            </a:extLst>
          </p:cNvPr>
          <p:cNvSpPr/>
          <p:nvPr/>
        </p:nvSpPr>
        <p:spPr>
          <a:xfrm>
            <a:off x="1269534" y="1861668"/>
            <a:ext cx="3098274" cy="46166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80EF63B-6F7B-44E7-8789-61A0464BAA1F}"/>
              </a:ext>
            </a:extLst>
          </p:cNvPr>
          <p:cNvSpPr/>
          <p:nvPr/>
        </p:nvSpPr>
        <p:spPr>
          <a:xfrm>
            <a:off x="1269534" y="2348161"/>
            <a:ext cx="3098274" cy="46166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3802A4-4AC6-410D-A6D1-764B74F5D54E}"/>
              </a:ext>
            </a:extLst>
          </p:cNvPr>
          <p:cNvSpPr/>
          <p:nvPr/>
        </p:nvSpPr>
        <p:spPr>
          <a:xfrm>
            <a:off x="1269534" y="2834654"/>
            <a:ext cx="4754458" cy="46166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9" name="그림 8" descr="벽, 실내, 검은색이(가) 표시된 사진&#10;&#10;자동 생성된 설명">
            <a:extLst>
              <a:ext uri="{FF2B5EF4-FFF2-40B4-BE49-F238E27FC236}">
                <a16:creationId xmlns:a16="http://schemas.microsoft.com/office/drawing/2014/main" id="{CC26FF1F-7FA1-4924-B71B-23650B2846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30456" r="16527" b="21244"/>
          <a:stretch/>
        </p:blipFill>
        <p:spPr>
          <a:xfrm rot="21393693">
            <a:off x="7796681" y="447452"/>
            <a:ext cx="3945838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704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F0A64D-D77A-4A02-992E-1F3C5DB65BA4}"/>
              </a:ext>
            </a:extLst>
          </p:cNvPr>
          <p:cNvSpPr txBox="1"/>
          <p:nvPr/>
        </p:nvSpPr>
        <p:spPr>
          <a:xfrm>
            <a:off x="1271464" y="1340768"/>
            <a:ext cx="6095999" cy="4452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VTT) {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ulSenIn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Serial.println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("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cm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");</a:t>
            </a:r>
          </a:p>
        </p:txBody>
      </p:sp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VTimeTaken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2499-3094-4178-B87C-186566F487F4}"/>
              </a:ext>
            </a:extLst>
          </p:cNvPr>
          <p:cNvSpPr txBox="1"/>
          <p:nvPr/>
        </p:nvSpPr>
        <p:spPr>
          <a:xfrm>
            <a:off x="1247959" y="1454892"/>
            <a:ext cx="57606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(*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&gt; 11 ||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1)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{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LOW);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else</a:t>
            </a: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{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HIGH);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(ISO, VTT,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+=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-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</a:t>
            </a:r>
          </a:p>
          <a:p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A9D194-F9CE-46F0-A94B-18A2F029CB46}"/>
              </a:ext>
            </a:extLst>
          </p:cNvPr>
          <p:cNvSpPr/>
          <p:nvPr/>
        </p:nvSpPr>
        <p:spPr>
          <a:xfrm>
            <a:off x="1247959" y="1435715"/>
            <a:ext cx="4464496" cy="3119599"/>
          </a:xfrm>
          <a:prstGeom prst="roundRect">
            <a:avLst>
              <a:gd name="adj" fmla="val 6138"/>
            </a:avLst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47AADD-537A-47B4-A628-A67CC154E9B6}"/>
              </a:ext>
            </a:extLst>
          </p:cNvPr>
          <p:cNvSpPr/>
          <p:nvPr/>
        </p:nvSpPr>
        <p:spPr>
          <a:xfrm>
            <a:off x="1559496" y="3667210"/>
            <a:ext cx="2653206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46E99E7-8912-4756-AA38-57CC9C3895F6}"/>
              </a:ext>
            </a:extLst>
          </p:cNvPr>
          <p:cNvSpPr/>
          <p:nvPr/>
        </p:nvSpPr>
        <p:spPr>
          <a:xfrm>
            <a:off x="1309526" y="1454892"/>
            <a:ext cx="6010610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10E9B7D-246E-4580-ACB6-C0BDED20065F}"/>
              </a:ext>
            </a:extLst>
          </p:cNvPr>
          <p:cNvSpPr/>
          <p:nvPr/>
        </p:nvSpPr>
        <p:spPr>
          <a:xfrm>
            <a:off x="1319459" y="2020120"/>
            <a:ext cx="4344493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6472FE0-C845-4D7B-9AE5-9BD161B08334}"/>
              </a:ext>
            </a:extLst>
          </p:cNvPr>
          <p:cNvSpPr/>
          <p:nvPr/>
        </p:nvSpPr>
        <p:spPr>
          <a:xfrm>
            <a:off x="1319459" y="3077858"/>
            <a:ext cx="3408389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FD34A7D-F1DD-44F1-902A-5930DD33F2E3}"/>
              </a:ext>
            </a:extLst>
          </p:cNvPr>
          <p:cNvSpPr/>
          <p:nvPr/>
        </p:nvSpPr>
        <p:spPr>
          <a:xfrm>
            <a:off x="1514326" y="4183760"/>
            <a:ext cx="2653206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0AAE253-63A4-4B9A-B1B7-CF3A64214C4F}"/>
              </a:ext>
            </a:extLst>
          </p:cNvPr>
          <p:cNvSpPr/>
          <p:nvPr/>
        </p:nvSpPr>
        <p:spPr>
          <a:xfrm>
            <a:off x="1487487" y="4741595"/>
            <a:ext cx="2808313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3883FD1-4642-4B77-A50E-C5FC4871488D}"/>
              </a:ext>
            </a:extLst>
          </p:cNvPr>
          <p:cNvSpPr/>
          <p:nvPr/>
        </p:nvSpPr>
        <p:spPr>
          <a:xfrm>
            <a:off x="1493156" y="5311924"/>
            <a:ext cx="2808313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0465C58-693C-4EF8-8F0A-19585639D91E}"/>
              </a:ext>
            </a:extLst>
          </p:cNvPr>
          <p:cNvSpPr/>
          <p:nvPr/>
        </p:nvSpPr>
        <p:spPr>
          <a:xfrm>
            <a:off x="1248297" y="4633940"/>
            <a:ext cx="3980717" cy="41927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07F00B-0ED4-4363-93A2-F8C963415E3F}"/>
              </a:ext>
            </a:extLst>
          </p:cNvPr>
          <p:cNvSpPr/>
          <p:nvPr/>
        </p:nvSpPr>
        <p:spPr>
          <a:xfrm>
            <a:off x="1253628" y="5016296"/>
            <a:ext cx="2808313" cy="41927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497E370-25D4-4706-A734-13016C6022E1}"/>
              </a:ext>
            </a:extLst>
          </p:cNvPr>
          <p:cNvSpPr/>
          <p:nvPr/>
        </p:nvSpPr>
        <p:spPr>
          <a:xfrm>
            <a:off x="1297563" y="5380448"/>
            <a:ext cx="5026424" cy="41927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9DEDA160-F921-4C39-8938-D34C303EF6F0}"/>
              </a:ext>
            </a:extLst>
          </p:cNvPr>
          <p:cNvSpPr/>
          <p:nvPr/>
        </p:nvSpPr>
        <p:spPr>
          <a:xfrm>
            <a:off x="95832" y="2560122"/>
            <a:ext cx="1152127" cy="612648"/>
          </a:xfrm>
          <a:prstGeom prst="borderCallout2">
            <a:avLst>
              <a:gd name="adj1" fmla="val 50506"/>
              <a:gd name="adj2" fmla="val 96845"/>
              <a:gd name="adj3" fmla="val 48902"/>
              <a:gd name="adj4" fmla="val 240305"/>
              <a:gd name="adj5" fmla="val 99797"/>
              <a:gd name="adj6" fmla="val 24103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 동안 반복</a:t>
            </a:r>
          </a:p>
        </p:txBody>
      </p:sp>
      <p:pic>
        <p:nvPicPr>
          <p:cNvPr id="28" name="그림 27" descr="벽, 실내, 검은색이(가) 표시된 사진&#10;&#10;자동 생성된 설명">
            <a:extLst>
              <a:ext uri="{FF2B5EF4-FFF2-40B4-BE49-F238E27FC236}">
                <a16:creationId xmlns:a16="http://schemas.microsoft.com/office/drawing/2014/main" id="{E16E3649-835B-4048-802F-4DE0362C2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30456" r="16527" b="21244"/>
          <a:stretch/>
        </p:blipFill>
        <p:spPr>
          <a:xfrm rot="21393693">
            <a:off x="7796681" y="447452"/>
            <a:ext cx="3945838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79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2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OnOthers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02216-0551-4BE3-A977-C632157E6324}"/>
              </a:ext>
            </a:extLst>
          </p:cNvPr>
          <p:cNvSpPr txBox="1"/>
          <p:nvPr/>
        </p:nvSpPr>
        <p:spPr>
          <a:xfrm>
            <a:off x="1271464" y="1255986"/>
            <a:ext cx="6094070" cy="561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temp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  <a:endParaRPr lang="en-US" altLang="ko-KR" sz="22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HIGH);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(VGL, LOW);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(VTT[1], &amp;</a:t>
            </a: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temp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*ISO, 0);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*ISO = 1;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servo.write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(90);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LOW);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(VRL, HIGH);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(PRL, LOW);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(PGL, HIGH);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(VTT[2], &amp;</a:t>
            </a:r>
            <a:r>
              <a:rPr lang="ko-KR" altLang="en-US" sz="22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temp</a:t>
            </a:r>
            <a:r>
              <a:rPr lang="ko-KR" altLang="en-US" sz="22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*ISO, 1); 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C7058A-70B6-4D4D-9FC4-B70DB990B1BD}"/>
              </a:ext>
            </a:extLst>
          </p:cNvPr>
          <p:cNvSpPr/>
          <p:nvPr/>
        </p:nvSpPr>
        <p:spPr>
          <a:xfrm>
            <a:off x="1269534" y="6336306"/>
            <a:ext cx="4754458" cy="46166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A8007D5-CADC-4491-9D15-628C36FB0782}"/>
              </a:ext>
            </a:extLst>
          </p:cNvPr>
          <p:cNvSpPr/>
          <p:nvPr/>
        </p:nvSpPr>
        <p:spPr>
          <a:xfrm>
            <a:off x="1269533" y="3415191"/>
            <a:ext cx="1298075" cy="46166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80EF63B-6F7B-44E7-8789-61A0464BAA1F}"/>
              </a:ext>
            </a:extLst>
          </p:cNvPr>
          <p:cNvSpPr/>
          <p:nvPr/>
        </p:nvSpPr>
        <p:spPr>
          <a:xfrm>
            <a:off x="1269533" y="3901684"/>
            <a:ext cx="2090163" cy="46166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3802A4-4AC6-410D-A6D1-764B74F5D54E}"/>
              </a:ext>
            </a:extLst>
          </p:cNvPr>
          <p:cNvSpPr/>
          <p:nvPr/>
        </p:nvSpPr>
        <p:spPr>
          <a:xfrm>
            <a:off x="1269533" y="4388177"/>
            <a:ext cx="3026267" cy="46166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4A247A9-11BF-4955-B75B-CCC000AF6429}"/>
              </a:ext>
            </a:extLst>
          </p:cNvPr>
          <p:cNvSpPr/>
          <p:nvPr/>
        </p:nvSpPr>
        <p:spPr>
          <a:xfrm>
            <a:off x="1269533" y="4874670"/>
            <a:ext cx="3146823" cy="46166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0209CE-B3D4-424F-83E4-ED54B619A66E}"/>
              </a:ext>
            </a:extLst>
          </p:cNvPr>
          <p:cNvSpPr/>
          <p:nvPr/>
        </p:nvSpPr>
        <p:spPr>
          <a:xfrm>
            <a:off x="1269533" y="5361163"/>
            <a:ext cx="3026267" cy="46166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42DFE26-7F5E-4BD7-AB92-7EBFDD60FE52}"/>
              </a:ext>
            </a:extLst>
          </p:cNvPr>
          <p:cNvSpPr/>
          <p:nvPr/>
        </p:nvSpPr>
        <p:spPr>
          <a:xfrm>
            <a:off x="1269533" y="5847656"/>
            <a:ext cx="3146823" cy="46166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7" name="그림 16" descr="실내, 녹색이(가) 표시된 사진&#10;&#10;자동 생성된 설명">
            <a:extLst>
              <a:ext uri="{FF2B5EF4-FFF2-40B4-BE49-F238E27FC236}">
                <a16:creationId xmlns:a16="http://schemas.microsoft.com/office/drawing/2014/main" id="{601EEC4C-1537-4DF5-A6D6-745482FBD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6" t="25193" r="19676" b="25557"/>
          <a:stretch/>
        </p:blipFill>
        <p:spPr>
          <a:xfrm rot="21385503">
            <a:off x="7792303" y="451858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919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F0A64D-D77A-4A02-992E-1F3C5DB65BA4}"/>
              </a:ext>
            </a:extLst>
          </p:cNvPr>
          <p:cNvSpPr txBox="1"/>
          <p:nvPr/>
        </p:nvSpPr>
        <p:spPr>
          <a:xfrm>
            <a:off x="1271464" y="1340768"/>
            <a:ext cx="6095999" cy="4452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VTT) {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ulSenIn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Serial.println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("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cm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");</a:t>
            </a:r>
          </a:p>
        </p:txBody>
      </p:sp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void </a:t>
            </a:r>
            <a:r>
              <a:rPr lang="en-US" altLang="ko-KR" sz="5400" dirty="0" err="1">
                <a:latin typeface="Spoqa Han Sans Neo Medium" pitchFamily="50" charset="-127"/>
                <a:ea typeface="Spoqa Han Sans Neo Medium" pitchFamily="50" charset="-127"/>
              </a:rPr>
              <a:t>VTimeTaken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2499-3094-4178-B87C-186566F487F4}"/>
              </a:ext>
            </a:extLst>
          </p:cNvPr>
          <p:cNvSpPr txBox="1"/>
          <p:nvPr/>
        </p:nvSpPr>
        <p:spPr>
          <a:xfrm>
            <a:off x="1309526" y="1454892"/>
            <a:ext cx="57606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(*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&gt; 11 ||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1)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{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LOW);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else</a:t>
            </a: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{</a:t>
            </a:r>
          </a:p>
          <a:p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HIGH);</a:t>
            </a:r>
          </a:p>
          <a:p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(ISO, VTT,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isGOn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</a:t>
            </a: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</a:t>
            </a:r>
          </a:p>
          <a:p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+=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- </a:t>
            </a:r>
            <a:r>
              <a:rPr lang="ko-KR" altLang="en-US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ko-KR" altLang="en-US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</a:t>
            </a:r>
            <a:endParaRPr lang="en-US" altLang="ko-KR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A9D194-F9CE-46F0-A94B-18A2F029CB46}"/>
              </a:ext>
            </a:extLst>
          </p:cNvPr>
          <p:cNvSpPr/>
          <p:nvPr/>
        </p:nvSpPr>
        <p:spPr>
          <a:xfrm>
            <a:off x="1381535" y="1454892"/>
            <a:ext cx="4464496" cy="1741459"/>
          </a:xfrm>
          <a:prstGeom prst="roundRect">
            <a:avLst>
              <a:gd name="adj" fmla="val 6138"/>
            </a:avLst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47AADD-537A-47B4-A628-A67CC154E9B6}"/>
              </a:ext>
            </a:extLst>
          </p:cNvPr>
          <p:cNvSpPr/>
          <p:nvPr/>
        </p:nvSpPr>
        <p:spPr>
          <a:xfrm>
            <a:off x="1536640" y="3648187"/>
            <a:ext cx="2653206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46E99E7-8912-4756-AA38-57CC9C3895F6}"/>
              </a:ext>
            </a:extLst>
          </p:cNvPr>
          <p:cNvSpPr/>
          <p:nvPr/>
        </p:nvSpPr>
        <p:spPr>
          <a:xfrm>
            <a:off x="1309526" y="1454892"/>
            <a:ext cx="6010610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10E9B7D-246E-4580-ACB6-C0BDED20065F}"/>
              </a:ext>
            </a:extLst>
          </p:cNvPr>
          <p:cNvSpPr/>
          <p:nvPr/>
        </p:nvSpPr>
        <p:spPr>
          <a:xfrm>
            <a:off x="1319459" y="2020120"/>
            <a:ext cx="4344493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6472FE0-C845-4D7B-9AE5-9BD161B08334}"/>
              </a:ext>
            </a:extLst>
          </p:cNvPr>
          <p:cNvSpPr/>
          <p:nvPr/>
        </p:nvSpPr>
        <p:spPr>
          <a:xfrm>
            <a:off x="1319459" y="3077858"/>
            <a:ext cx="3408389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FD34A7D-F1DD-44F1-902A-5930DD33F2E3}"/>
              </a:ext>
            </a:extLst>
          </p:cNvPr>
          <p:cNvSpPr/>
          <p:nvPr/>
        </p:nvSpPr>
        <p:spPr>
          <a:xfrm>
            <a:off x="1520131" y="4228070"/>
            <a:ext cx="2653206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0AAE253-63A4-4B9A-B1B7-CF3A64214C4F}"/>
              </a:ext>
            </a:extLst>
          </p:cNvPr>
          <p:cNvSpPr/>
          <p:nvPr/>
        </p:nvSpPr>
        <p:spPr>
          <a:xfrm>
            <a:off x="1536640" y="4741595"/>
            <a:ext cx="2755992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3883FD1-4642-4B77-A50E-C5FC4871488D}"/>
              </a:ext>
            </a:extLst>
          </p:cNvPr>
          <p:cNvSpPr/>
          <p:nvPr/>
        </p:nvSpPr>
        <p:spPr>
          <a:xfrm>
            <a:off x="1536640" y="5311924"/>
            <a:ext cx="2761661" cy="504056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0465C58-693C-4EF8-8F0A-19585639D91E}"/>
              </a:ext>
            </a:extLst>
          </p:cNvPr>
          <p:cNvSpPr/>
          <p:nvPr/>
        </p:nvSpPr>
        <p:spPr>
          <a:xfrm>
            <a:off x="1381535" y="4608060"/>
            <a:ext cx="3980717" cy="41927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07F00B-0ED4-4363-93A2-F8C963415E3F}"/>
              </a:ext>
            </a:extLst>
          </p:cNvPr>
          <p:cNvSpPr/>
          <p:nvPr/>
        </p:nvSpPr>
        <p:spPr>
          <a:xfrm>
            <a:off x="1381535" y="5000307"/>
            <a:ext cx="2808313" cy="41927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497E370-25D4-4706-A734-13016C6022E1}"/>
              </a:ext>
            </a:extLst>
          </p:cNvPr>
          <p:cNvSpPr/>
          <p:nvPr/>
        </p:nvSpPr>
        <p:spPr>
          <a:xfrm>
            <a:off x="1381534" y="5369321"/>
            <a:ext cx="5026424" cy="419274"/>
          </a:xfrm>
          <a:prstGeom prst="round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9DEDA160-F921-4C39-8938-D34C303EF6F0}"/>
              </a:ext>
            </a:extLst>
          </p:cNvPr>
          <p:cNvSpPr/>
          <p:nvPr/>
        </p:nvSpPr>
        <p:spPr>
          <a:xfrm>
            <a:off x="95832" y="2560122"/>
            <a:ext cx="1152127" cy="612648"/>
          </a:xfrm>
          <a:prstGeom prst="borderCallout2">
            <a:avLst>
              <a:gd name="adj1" fmla="val 50506"/>
              <a:gd name="adj2" fmla="val 96845"/>
              <a:gd name="adj3" fmla="val 48902"/>
              <a:gd name="adj4" fmla="val 240305"/>
              <a:gd name="adj5" fmla="val 99797"/>
              <a:gd name="adj6" fmla="val 24103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 동안 반복</a:t>
            </a:r>
          </a:p>
        </p:txBody>
      </p:sp>
      <p:pic>
        <p:nvPicPr>
          <p:cNvPr id="18" name="그림 17" descr="실내, 녹색이(가) 표시된 사진&#10;&#10;자동 생성된 설명">
            <a:extLst>
              <a:ext uri="{FF2B5EF4-FFF2-40B4-BE49-F238E27FC236}">
                <a16:creationId xmlns:a16="http://schemas.microsoft.com/office/drawing/2014/main" id="{CCBDD342-C33D-4B17-919B-4B772BD089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6" t="25193" r="19676" b="25557"/>
          <a:stretch/>
        </p:blipFill>
        <p:spPr>
          <a:xfrm rot="21385503">
            <a:off x="7792303" y="451858"/>
            <a:ext cx="3945837" cy="39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896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2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480" y="332656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결과물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385759F6-9935-4414-816A-D15E7A6C99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3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43572" y="1543868"/>
            <a:ext cx="770485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3900" dirty="0">
                <a:solidFill>
                  <a:schemeClr val="bg1">
                    <a:lumMod val="75000"/>
                  </a:schemeClr>
                </a:solidFill>
                <a:latin typeface="Spoqa Han Sans Neo Medium" pitchFamily="50" charset="-127"/>
                <a:ea typeface="Spoqa Han Sans Neo Medium" pitchFamily="50" charset="-127"/>
              </a:rPr>
              <a:t>Q&amp;A</a:t>
            </a:r>
            <a:r>
              <a:rPr lang="ko-KR" altLang="en-US" sz="23900" dirty="0">
                <a:solidFill>
                  <a:schemeClr val="bg1">
                    <a:lumMod val="75000"/>
                  </a:schemeClr>
                </a:solidFill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50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480" y="33265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주제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999342B-A424-4F0D-9E79-5E38CCE729B6}"/>
              </a:ext>
            </a:extLst>
          </p:cNvPr>
          <p:cNvSpPr txBox="1">
            <a:spLocks/>
          </p:cNvSpPr>
          <p:nvPr/>
        </p:nvSpPr>
        <p:spPr>
          <a:xfrm>
            <a:off x="551384" y="1569566"/>
            <a:ext cx="11089232" cy="4569372"/>
          </a:xfrm>
          <a:prstGeom prst="rect">
            <a:avLst/>
          </a:prstGeom>
        </p:spPr>
        <p:txBody>
          <a:bodyPr vert="horz" lIns="38709" tIns="19354" rIns="38709" bIns="19354" rtlCol="0" anchor="ctr">
            <a:normAutofit/>
          </a:bodyPr>
          <a:lstStyle>
            <a:lvl1pPr marL="540022" indent="-540022" algn="l" defTabSz="2160087" rtl="0" eaLnBrk="1" latinLnBrk="1" hangingPunct="1">
              <a:lnSpc>
                <a:spcPct val="90000"/>
              </a:lnSpc>
              <a:spcBef>
                <a:spcPts val="2362"/>
              </a:spcBef>
              <a:buFont typeface="Arial" panose="020B0604020202020204" pitchFamily="34" charset="0"/>
              <a:buChar char="•"/>
              <a:defRPr sz="66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20065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5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109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80152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60196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240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20283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0327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80370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8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보행자가 횡단보도에 있는지를 파악하여 보행자의 유무에 따라 </a:t>
            </a:r>
            <a:r>
              <a:rPr lang="ko-KR" altLang="en-US" sz="28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신호체계에</a:t>
            </a:r>
            <a:r>
              <a:rPr lang="ko-KR" altLang="en-US" sz="28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맞춰 신호의 색을 변경할 수 있는 </a:t>
            </a:r>
            <a:endParaRPr lang="en-US" altLang="ko-KR" sz="28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800" b="1" dirty="0">
                <a:solidFill>
                  <a:srgbClr val="FF0000"/>
                </a:solidFill>
                <a:latin typeface="Spoqa Han Sans Neo Medium" pitchFamily="50" charset="-127"/>
                <a:ea typeface="Spoqa Han Sans Neo Medium" pitchFamily="50" charset="-127"/>
              </a:rPr>
              <a:t>"</a:t>
            </a:r>
            <a:r>
              <a:rPr lang="ko-KR" altLang="en-US" sz="2800" b="1" dirty="0" err="1">
                <a:solidFill>
                  <a:srgbClr val="FF0000"/>
                </a:solidFill>
                <a:latin typeface="Spoqa Han Sans Neo Medium" pitchFamily="50" charset="-127"/>
                <a:ea typeface="Spoqa Han Sans Neo Medium" pitchFamily="50" charset="-127"/>
              </a:rPr>
              <a:t>오트리액트</a:t>
            </a:r>
            <a:r>
              <a:rPr lang="ko-KR" altLang="en-US" sz="2800" b="1" dirty="0">
                <a:solidFill>
                  <a:srgbClr val="FF0000"/>
                </a:solidFill>
                <a:latin typeface="Spoqa Han Sans Neo Medium" pitchFamily="50" charset="-127"/>
                <a:ea typeface="Spoqa Han Sans Neo Medium" pitchFamily="50" charset="-127"/>
              </a:rPr>
              <a:t> 신호등" </a:t>
            </a:r>
            <a:r>
              <a:rPr lang="ko-KR" altLang="en-US" sz="28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만들고자 함</a:t>
            </a: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385759F6-9935-4414-816A-D15E7A6C9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E6C837A-2D7E-4483-BB7B-5703715D1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618" y="3093442"/>
            <a:ext cx="7536764" cy="760810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3386" b="1" dirty="0">
                <a:latin typeface="Spoqa Han Sans Neo Medium" pitchFamily="50" charset="-127"/>
                <a:ea typeface="Spoqa Han Sans Neo Medium" pitchFamily="50" charset="-127"/>
              </a:rPr>
              <a:t>보행자를 보호하는 </a:t>
            </a:r>
            <a:r>
              <a:rPr lang="ko-KR" altLang="en-US" sz="3386" b="1" dirty="0" err="1">
                <a:solidFill>
                  <a:srgbClr val="F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 Han Sans Neo Medium" pitchFamily="50" charset="-127"/>
                <a:ea typeface="Spoqa Han Sans Neo Medium" pitchFamily="50" charset="-127"/>
              </a:rPr>
              <a:t>오토리액트</a:t>
            </a:r>
            <a:r>
              <a:rPr lang="ko-KR" altLang="en-US" sz="3386" b="1" dirty="0">
                <a:solidFill>
                  <a:srgbClr val="F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 Han Sans Neo Medium" pitchFamily="50" charset="-127"/>
                <a:ea typeface="Spoqa Han Sans Neo Medium" pitchFamily="50" charset="-127"/>
              </a:rPr>
              <a:t> 신호등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622B6-2BCE-4716-B2D4-57C3F65B0601}"/>
              </a:ext>
            </a:extLst>
          </p:cNvPr>
          <p:cNvSpPr txBox="1"/>
          <p:nvPr/>
        </p:nvSpPr>
        <p:spPr>
          <a:xfrm>
            <a:off x="2855640" y="256872"/>
            <a:ext cx="6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</a:t>
            </a:r>
            <a:endParaRPr lang="ko-KR" altLang="en-US" sz="60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23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0.06067 -0.4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-200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/>
      <p:bldP spid="15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480" y="33265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센서 및 모듈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385759F6-9935-4414-816A-D15E7A6C9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  <a:prstGeom prst="rect">
            <a:avLst/>
          </a:prstGeom>
        </p:spPr>
      </p:pic>
      <p:pic>
        <p:nvPicPr>
          <p:cNvPr id="12" name="그림 11" descr="전자기기이(가) 표시된 사진&#10;&#10;자동 생성된 설명">
            <a:extLst>
              <a:ext uri="{FF2B5EF4-FFF2-40B4-BE49-F238E27FC236}">
                <a16:creationId xmlns:a16="http://schemas.microsoft.com/office/drawing/2014/main" id="{2D02E609-55DD-48CB-BA1F-ECF26879FE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40" y="3876393"/>
            <a:ext cx="2538000" cy="253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1C4FB8-ED92-49A0-B29E-7E384A7194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40" y="3876868"/>
            <a:ext cx="2536100" cy="25361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4AECF3-059A-4C6F-AF70-AAEA3F20F37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340768"/>
            <a:ext cx="2536100" cy="25361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EDDADA-DB45-47AC-846E-6318A942517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40" y="1339818"/>
            <a:ext cx="2538000" cy="253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F00C9F-EC73-4C6A-B17C-D6FEFBA12EF1}"/>
              </a:ext>
            </a:extLst>
          </p:cNvPr>
          <p:cNvSpPr txBox="1"/>
          <p:nvPr/>
        </p:nvSpPr>
        <p:spPr>
          <a:xfrm>
            <a:off x="1057773" y="3863541"/>
            <a:ext cx="25361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초음파 센서</a:t>
            </a:r>
            <a:endParaRPr lang="en-US" altLang="ko-KR" sz="2400" b="1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B87ED8-A1CB-48BA-B560-6724E105937A}"/>
              </a:ext>
            </a:extLst>
          </p:cNvPr>
          <p:cNvSpPr txBox="1"/>
          <p:nvPr/>
        </p:nvSpPr>
        <p:spPr>
          <a:xfrm>
            <a:off x="8668406" y="3456440"/>
            <a:ext cx="25361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부저</a:t>
            </a:r>
            <a:endParaRPr lang="en-US" altLang="ko-KR" sz="2400" b="1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BC1DC-0E25-4E2F-A094-95E129F21542}"/>
              </a:ext>
            </a:extLst>
          </p:cNvPr>
          <p:cNvSpPr txBox="1"/>
          <p:nvPr/>
        </p:nvSpPr>
        <p:spPr>
          <a:xfrm>
            <a:off x="6132306" y="3833558"/>
            <a:ext cx="25361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서보</a:t>
            </a:r>
            <a:r>
              <a:rPr lang="ko-KR" altLang="en-US" sz="2400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모터</a:t>
            </a:r>
            <a:endParaRPr lang="en-US" altLang="ko-KR" sz="2400" b="1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8CDCAF-C51A-43CD-8C33-6C197E256F92}"/>
              </a:ext>
            </a:extLst>
          </p:cNvPr>
          <p:cNvSpPr txBox="1"/>
          <p:nvPr/>
        </p:nvSpPr>
        <p:spPr>
          <a:xfrm>
            <a:off x="3596206" y="3456440"/>
            <a:ext cx="25361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압력 센서</a:t>
            </a:r>
            <a:endParaRPr lang="en-US" altLang="ko-KR" sz="2400" b="1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98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5" grpId="0"/>
      <p:bldP spid="25" grpId="1"/>
      <p:bldP spid="26" grpId="0"/>
      <p:bldP spid="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480" y="332656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latin typeface="Spoqa Han Sans Neo Medium" pitchFamily="50" charset="-127"/>
                <a:ea typeface="Spoqa Han Sans Neo Medium" pitchFamily="50" charset="-127"/>
              </a:rPr>
              <a:t>디자인 및 실물</a:t>
            </a:r>
            <a:r>
              <a:rPr lang="ko-KR" altLang="en-US">
                <a:latin typeface="Spoqa Han Sans Neo Medium" pitchFamily="50" charset="-127"/>
                <a:ea typeface="Spoqa Han Sans Neo Medium" pitchFamily="50" charset="-127"/>
              </a:rPr>
              <a:t> 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385759F6-9935-4414-816A-D15E7A6C9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34718F-7584-4432-9681-B2687F2F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t="4687" r="9522" b="3126"/>
          <a:stretch/>
        </p:blipFill>
        <p:spPr>
          <a:xfrm rot="16200000">
            <a:off x="1162309" y="727557"/>
            <a:ext cx="3960440" cy="5906942"/>
          </a:xfrm>
          <a:prstGeom prst="rect">
            <a:avLst/>
          </a:prstGeom>
        </p:spPr>
      </p:pic>
      <p:pic>
        <p:nvPicPr>
          <p:cNvPr id="3" name="그림 2" descr="옅은이(가) 표시된 사진&#10;&#10;자동 생성된 설명">
            <a:extLst>
              <a:ext uri="{FF2B5EF4-FFF2-40B4-BE49-F238E27FC236}">
                <a16:creationId xmlns:a16="http://schemas.microsoft.com/office/drawing/2014/main" id="{023914F2-8B8F-4C3B-BBD0-8FED100BE1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27299" r="21252" b="23351"/>
          <a:stretch/>
        </p:blipFill>
        <p:spPr>
          <a:xfrm>
            <a:off x="6096000" y="1700808"/>
            <a:ext cx="590694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2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E2E1CD9-6E2C-4CFB-8419-D7023FC25DD3}"/>
              </a:ext>
            </a:extLst>
          </p:cNvPr>
          <p:cNvGrpSpPr/>
          <p:nvPr/>
        </p:nvGrpSpPr>
        <p:grpSpPr>
          <a:xfrm>
            <a:off x="1843540" y="1341699"/>
            <a:ext cx="8572940" cy="5327662"/>
            <a:chOff x="3966937" y="525780"/>
            <a:chExt cx="17270004" cy="15106406"/>
          </a:xfrm>
        </p:grpSpPr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CDE02207-D8C8-473D-B086-EDE8A2FDCE06}"/>
                </a:ext>
              </a:extLst>
            </p:cNvPr>
            <p:cNvCxnSpPr>
              <a:cxnSpLocks/>
              <a:stCxn id="30" idx="2"/>
              <a:endCxn id="10" idx="0"/>
            </p:cNvCxnSpPr>
            <p:nvPr/>
          </p:nvCxnSpPr>
          <p:spPr>
            <a:xfrm flipH="1" flipV="1">
              <a:off x="10768901" y="3103509"/>
              <a:ext cx="10359095" cy="5341455"/>
            </a:xfrm>
            <a:prstGeom prst="bentConnector4">
              <a:avLst>
                <a:gd name="adj1" fmla="val -3258"/>
                <a:gd name="adj2" fmla="val 108444"/>
              </a:avLst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순서도: 지연 9">
              <a:extLst>
                <a:ext uri="{FF2B5EF4-FFF2-40B4-BE49-F238E27FC236}">
                  <a16:creationId xmlns:a16="http://schemas.microsoft.com/office/drawing/2014/main" id="{05F492B3-D49F-4E5E-B038-46BD7B123BBA}"/>
                </a:ext>
              </a:extLst>
            </p:cNvPr>
            <p:cNvSpPr/>
            <p:nvPr/>
          </p:nvSpPr>
          <p:spPr>
            <a:xfrm>
              <a:off x="9001643" y="3103509"/>
              <a:ext cx="3534515" cy="871562"/>
            </a:xfrm>
            <a:prstGeom prst="flowChartDelay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초록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,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사람 빨강</a:t>
              </a:r>
              <a:endParaRPr lang="en-US" altLang="ko-KR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5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 카운트</a:t>
              </a:r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FD9EB198-1061-4168-9FFB-5E84B0882CAA}"/>
                </a:ext>
              </a:extLst>
            </p:cNvPr>
            <p:cNvSpPr/>
            <p:nvPr/>
          </p:nvSpPr>
          <p:spPr>
            <a:xfrm>
              <a:off x="9001645" y="1758807"/>
              <a:ext cx="3534515" cy="871562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초음파 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AFD9C5D-9F77-47E8-AD44-B46C1DFCDE7B}"/>
                </a:ext>
              </a:extLst>
            </p:cNvPr>
            <p:cNvSpPr/>
            <p:nvPr/>
          </p:nvSpPr>
          <p:spPr>
            <a:xfrm>
              <a:off x="9001645" y="525780"/>
              <a:ext cx="3534515" cy="871562"/>
            </a:xfrm>
            <a:prstGeom prst="roundRect">
              <a:avLst>
                <a:gd name="adj" fmla="val 50000"/>
              </a:avLst>
            </a:prstGeom>
            <a:solidFill>
              <a:srgbClr val="D49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초록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사람 빨강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sp>
          <p:nvSpPr>
            <p:cNvPr id="13" name="순서도: 지연 12">
              <a:extLst>
                <a:ext uri="{FF2B5EF4-FFF2-40B4-BE49-F238E27FC236}">
                  <a16:creationId xmlns:a16="http://schemas.microsoft.com/office/drawing/2014/main" id="{727327CA-DEC9-4FBB-94C1-554E01896E2E}"/>
                </a:ext>
              </a:extLst>
            </p:cNvPr>
            <p:cNvSpPr/>
            <p:nvPr/>
          </p:nvSpPr>
          <p:spPr>
            <a:xfrm>
              <a:off x="3966940" y="10283246"/>
              <a:ext cx="3534515" cy="871562"/>
            </a:xfrm>
            <a:prstGeom prst="flowChartDelay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 카운트</a:t>
              </a:r>
            </a:p>
          </p:txBody>
        </p:sp>
        <p:sp>
          <p:nvSpPr>
            <p:cNvPr id="14" name="순서도: 지연 13">
              <a:extLst>
                <a:ext uri="{FF2B5EF4-FFF2-40B4-BE49-F238E27FC236}">
                  <a16:creationId xmlns:a16="http://schemas.microsoft.com/office/drawing/2014/main" id="{22A25DC5-3187-4508-B502-2A578A06D3C4}"/>
                </a:ext>
              </a:extLst>
            </p:cNvPr>
            <p:cNvSpPr/>
            <p:nvPr/>
          </p:nvSpPr>
          <p:spPr>
            <a:xfrm>
              <a:off x="9001643" y="5550053"/>
              <a:ext cx="3534515" cy="871562"/>
            </a:xfrm>
            <a:prstGeom prst="flowChartDelay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노랑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 카운트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9A372BF-BA23-4565-994C-9110F541053E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>
              <a:off x="10768904" y="1397342"/>
              <a:ext cx="0" cy="36146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1893CD47-422C-49CD-B6C4-BAFCECC9F44F}"/>
                </a:ext>
              </a:extLst>
            </p:cNvPr>
            <p:cNvSpPr/>
            <p:nvPr/>
          </p:nvSpPr>
          <p:spPr>
            <a:xfrm>
              <a:off x="9001643" y="4325527"/>
              <a:ext cx="3534515" cy="871562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초음파 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</p:txBody>
        </p:sp>
        <p:sp>
          <p:nvSpPr>
            <p:cNvPr id="17" name="순서도: 지연 16">
              <a:extLst>
                <a:ext uri="{FF2B5EF4-FFF2-40B4-BE49-F238E27FC236}">
                  <a16:creationId xmlns:a16="http://schemas.microsoft.com/office/drawing/2014/main" id="{8826A140-74B5-42CC-89A4-C0FD0424AC8F}"/>
                </a:ext>
              </a:extLst>
            </p:cNvPr>
            <p:cNvSpPr/>
            <p:nvPr/>
          </p:nvSpPr>
          <p:spPr>
            <a:xfrm>
              <a:off x="9001643" y="8016095"/>
              <a:ext cx="3534515" cy="871562"/>
            </a:xfrm>
            <a:prstGeom prst="flowChartDelay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빨강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,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사람 초록</a:t>
              </a:r>
              <a:endParaRPr lang="en-US" altLang="ko-KR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3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 카운트</a:t>
              </a:r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CB560CAA-13EA-4F18-9BFC-B47AA8F0DDF2}"/>
                </a:ext>
              </a:extLst>
            </p:cNvPr>
            <p:cNvSpPr/>
            <p:nvPr/>
          </p:nvSpPr>
          <p:spPr>
            <a:xfrm>
              <a:off x="9001648" y="6788018"/>
              <a:ext cx="3534515" cy="871562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초음파 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DA3D3000-215C-4C7B-9A90-9C97F201CAFA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 flipH="1">
              <a:off x="10768901" y="2630369"/>
              <a:ext cx="2" cy="47314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4783EF3-8500-4C60-AD75-7D1923B3BD6C}"/>
                </a:ext>
              </a:extLst>
            </p:cNvPr>
            <p:cNvCxnSpPr>
              <a:cxnSpLocks/>
              <a:stCxn id="10" idx="2"/>
              <a:endCxn id="16" idx="0"/>
            </p:cNvCxnSpPr>
            <p:nvPr/>
          </p:nvCxnSpPr>
          <p:spPr>
            <a:xfrm>
              <a:off x="10768901" y="3975071"/>
              <a:ext cx="0" cy="35045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5CBCB85-ACBC-4798-A883-6E40C6A2A331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10768901" y="5197089"/>
              <a:ext cx="0" cy="35296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080867A-0402-4C70-BD0D-949E1FFCB289}"/>
                </a:ext>
              </a:extLst>
            </p:cNvPr>
            <p:cNvCxnSpPr>
              <a:cxnSpLocks/>
              <a:stCxn id="14" idx="2"/>
              <a:endCxn id="18" idx="0"/>
            </p:cNvCxnSpPr>
            <p:nvPr/>
          </p:nvCxnSpPr>
          <p:spPr>
            <a:xfrm>
              <a:off x="10768901" y="6421615"/>
              <a:ext cx="5" cy="36640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9E6AE17-0391-49B9-AE91-B2FFAAEC665E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 flipH="1">
              <a:off x="10768901" y="7659580"/>
              <a:ext cx="5" cy="35651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207C3421-049E-4419-9868-DD46EF92E6E1}"/>
                </a:ext>
              </a:extLst>
            </p:cNvPr>
            <p:cNvSpPr/>
            <p:nvPr/>
          </p:nvSpPr>
          <p:spPr>
            <a:xfrm>
              <a:off x="13022353" y="2742049"/>
              <a:ext cx="4193872" cy="1637616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초음파 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&amp;&amp;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Test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파랑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58FDA1AF-AF6D-41FA-9CC1-3B9288E64384}"/>
                </a:ext>
              </a:extLst>
            </p:cNvPr>
            <p:cNvSpPr/>
            <p:nvPr/>
          </p:nvSpPr>
          <p:spPr>
            <a:xfrm>
              <a:off x="17702426" y="3103509"/>
              <a:ext cx="3534515" cy="871562"/>
            </a:xfrm>
            <a:prstGeom prst="parallelogram">
              <a:avLst/>
            </a:prstGeom>
            <a:solidFill>
              <a:srgbClr val="C8A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Test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파랑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B9802F1-6934-4DD3-824C-C908B22AF6A8}"/>
                </a:ext>
              </a:extLst>
            </p:cNvPr>
            <p:cNvCxnSpPr>
              <a:cxnSpLocks/>
              <a:stCxn id="10" idx="3"/>
              <a:endCxn id="24" idx="1"/>
            </p:cNvCxnSpPr>
            <p:nvPr/>
          </p:nvCxnSpPr>
          <p:spPr>
            <a:xfrm>
              <a:off x="12536158" y="3539290"/>
              <a:ext cx="486195" cy="2156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7F28B03-3756-42EB-9D3A-EF7D2303894C}"/>
                </a:ext>
              </a:extLst>
            </p:cNvPr>
            <p:cNvCxnSpPr>
              <a:cxnSpLocks/>
              <a:stCxn id="24" idx="3"/>
              <a:endCxn id="25" idx="5"/>
            </p:cNvCxnSpPr>
            <p:nvPr/>
          </p:nvCxnSpPr>
          <p:spPr>
            <a:xfrm flipV="1">
              <a:off x="17216218" y="3539292"/>
              <a:ext cx="616202" cy="2156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CC15ECA-BA6B-4A01-A9EA-2EDF60D41FA3}"/>
                </a:ext>
              </a:extLst>
            </p:cNvPr>
            <p:cNvCxnSpPr>
              <a:cxnSpLocks/>
              <a:stCxn id="25" idx="4"/>
              <a:endCxn id="14" idx="3"/>
            </p:cNvCxnSpPr>
            <p:nvPr/>
          </p:nvCxnSpPr>
          <p:spPr>
            <a:xfrm flipH="1">
              <a:off x="12536158" y="3975071"/>
              <a:ext cx="6933526" cy="20107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4AE31908-5A37-4F5A-BC7B-9D40D709DBE6}"/>
                </a:ext>
              </a:extLst>
            </p:cNvPr>
            <p:cNvSpPr/>
            <p:nvPr/>
          </p:nvSpPr>
          <p:spPr>
            <a:xfrm>
              <a:off x="13022358" y="7659581"/>
              <a:ext cx="4193872" cy="1571361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초음파 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&amp;&amp;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Test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파랑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:a16="http://schemas.microsoft.com/office/drawing/2014/main" id="{A70AFCDB-16CD-4ACB-B411-2C3A4641C9EF}"/>
                </a:ext>
              </a:extLst>
            </p:cNvPr>
            <p:cNvSpPr/>
            <p:nvPr/>
          </p:nvSpPr>
          <p:spPr>
            <a:xfrm>
              <a:off x="17702426" y="8009183"/>
              <a:ext cx="3534515" cy="871562"/>
            </a:xfrm>
            <a:prstGeom prst="parallelogram">
              <a:avLst/>
            </a:prstGeom>
            <a:solidFill>
              <a:srgbClr val="C8A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Test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파랑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076688-694C-4092-9308-2530A8991558}"/>
                </a:ext>
              </a:extLst>
            </p:cNvPr>
            <p:cNvCxnSpPr>
              <a:cxnSpLocks/>
              <a:stCxn id="29" idx="3"/>
              <a:endCxn id="30" idx="5"/>
            </p:cNvCxnSpPr>
            <p:nvPr/>
          </p:nvCxnSpPr>
          <p:spPr>
            <a:xfrm flipV="1">
              <a:off x="17216229" y="8444965"/>
              <a:ext cx="616196" cy="29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AE4E6CB0-E891-481A-B683-0E3B68894CCB}"/>
                </a:ext>
              </a:extLst>
            </p:cNvPr>
            <p:cNvCxnSpPr>
              <a:cxnSpLocks/>
              <a:stCxn id="17" idx="3"/>
              <a:endCxn id="29" idx="1"/>
            </p:cNvCxnSpPr>
            <p:nvPr/>
          </p:nvCxnSpPr>
          <p:spPr>
            <a:xfrm flipV="1">
              <a:off x="12536158" y="8445262"/>
              <a:ext cx="486200" cy="661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D1AEE01D-EB54-4102-9B3E-DEEE5E1EC340}"/>
                </a:ext>
              </a:extLst>
            </p:cNvPr>
            <p:cNvSpPr/>
            <p:nvPr/>
          </p:nvSpPr>
          <p:spPr>
            <a:xfrm>
              <a:off x="11933768" y="10046233"/>
              <a:ext cx="4193872" cy="2421135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압력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 ON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&amp;&amp; 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초록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&amp;&amp;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사람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빨강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2A56C451-582A-4970-A583-63879F3B099C}"/>
                </a:ext>
              </a:extLst>
            </p:cNvPr>
            <p:cNvSpPr/>
            <p:nvPr/>
          </p:nvSpPr>
          <p:spPr>
            <a:xfrm>
              <a:off x="17702426" y="13066345"/>
              <a:ext cx="3534515" cy="871562"/>
            </a:xfrm>
            <a:prstGeom prst="parallelogram">
              <a:avLst/>
            </a:prstGeom>
            <a:solidFill>
              <a:srgbClr val="C8A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경고음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1DB052-8C81-4BDF-8A9B-7228B7A2CD74}"/>
                </a:ext>
              </a:extLst>
            </p:cNvPr>
            <p:cNvSpPr/>
            <p:nvPr/>
          </p:nvSpPr>
          <p:spPr>
            <a:xfrm>
              <a:off x="3966940" y="6788021"/>
              <a:ext cx="3534515" cy="127358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Test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 파랑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  <a:p>
              <a:pPr algn="ctr"/>
              <a:r>
                <a:rPr lang="ko-KR" altLang="en-US" sz="1050" dirty="0" err="1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개페기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90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DB243A-FD9E-4977-893F-97A2D1032CE8}"/>
                </a:ext>
              </a:extLst>
            </p:cNvPr>
            <p:cNvSpPr/>
            <p:nvPr/>
          </p:nvSpPr>
          <p:spPr>
            <a:xfrm>
              <a:off x="3966940" y="8535631"/>
              <a:ext cx="3534515" cy="127358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노랑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초록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D00103-8DA7-41F1-81FC-8CBC52AF6E73}"/>
                </a:ext>
              </a:extLst>
            </p:cNvPr>
            <p:cNvSpPr/>
            <p:nvPr/>
          </p:nvSpPr>
          <p:spPr>
            <a:xfrm>
              <a:off x="3966940" y="11628831"/>
              <a:ext cx="3534515" cy="1200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노랑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사람 빨강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빨강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sp>
          <p:nvSpPr>
            <p:cNvPr id="38" name="순서도: 지연 37">
              <a:extLst>
                <a:ext uri="{FF2B5EF4-FFF2-40B4-BE49-F238E27FC236}">
                  <a16:creationId xmlns:a16="http://schemas.microsoft.com/office/drawing/2014/main" id="{54B79D6B-A26D-4F0B-AC05-74932492192F}"/>
                </a:ext>
              </a:extLst>
            </p:cNvPr>
            <p:cNvSpPr/>
            <p:nvPr/>
          </p:nvSpPr>
          <p:spPr>
            <a:xfrm>
              <a:off x="3966937" y="13415038"/>
              <a:ext cx="3534515" cy="871562"/>
            </a:xfrm>
            <a:prstGeom prst="flowChartDelay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3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 카운트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A5EB125-1AB5-41B5-B984-349093D48654}"/>
                </a:ext>
              </a:extLst>
            </p:cNvPr>
            <p:cNvSpPr/>
            <p:nvPr/>
          </p:nvSpPr>
          <p:spPr>
            <a:xfrm>
              <a:off x="3966937" y="14760624"/>
              <a:ext cx="3534515" cy="87156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개폐기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0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도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09169B66-CB5A-4EE3-833E-2476CD14DFA3}"/>
                </a:ext>
              </a:extLst>
            </p:cNvPr>
            <p:cNvCxnSpPr>
              <a:cxnSpLocks/>
              <a:stCxn id="34" idx="5"/>
              <a:endCxn id="33" idx="2"/>
            </p:cNvCxnSpPr>
            <p:nvPr/>
          </p:nvCxnSpPr>
          <p:spPr>
            <a:xfrm rot="10800000">
              <a:off x="14030705" y="12467368"/>
              <a:ext cx="3780667" cy="1034758"/>
            </a:xfrm>
            <a:prstGeom prst="bentConnector2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3560ADD5-5F6B-4681-B1FC-5C7DA0C1C1F5}"/>
                </a:ext>
              </a:extLst>
            </p:cNvPr>
            <p:cNvCxnSpPr>
              <a:cxnSpLocks/>
              <a:stCxn id="39" idx="1"/>
              <a:endCxn id="12" idx="1"/>
            </p:cNvCxnSpPr>
            <p:nvPr/>
          </p:nvCxnSpPr>
          <p:spPr>
            <a:xfrm rot="10800000" flipH="1">
              <a:off x="3966941" y="1073245"/>
              <a:ext cx="5034708" cy="14011476"/>
            </a:xfrm>
            <a:prstGeom prst="bentConnector3">
              <a:avLst>
                <a:gd name="adj1" fmla="val -9822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5D2D808-EF0A-4ECC-867B-77BDA9551E5F}"/>
                </a:ext>
              </a:extLst>
            </p:cNvPr>
            <p:cNvCxnSpPr>
              <a:cxnSpLocks/>
              <a:stCxn id="35" idx="2"/>
              <a:endCxn id="36" idx="0"/>
            </p:cNvCxnSpPr>
            <p:nvPr/>
          </p:nvCxnSpPr>
          <p:spPr>
            <a:xfrm>
              <a:off x="5734189" y="8061608"/>
              <a:ext cx="0" cy="47402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67803B9-FE74-4B80-B9EA-7207266590DB}"/>
                </a:ext>
              </a:extLst>
            </p:cNvPr>
            <p:cNvCxnSpPr>
              <a:cxnSpLocks/>
              <a:stCxn id="36" idx="2"/>
              <a:endCxn id="13" idx="0"/>
            </p:cNvCxnSpPr>
            <p:nvPr/>
          </p:nvCxnSpPr>
          <p:spPr>
            <a:xfrm>
              <a:off x="5734189" y="9809221"/>
              <a:ext cx="0" cy="47402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618F9E6-3D89-4932-AC4F-C98842FA2D4F}"/>
                </a:ext>
              </a:extLst>
            </p:cNvPr>
            <p:cNvCxnSpPr>
              <a:cxnSpLocks/>
              <a:stCxn id="13" idx="2"/>
              <a:endCxn id="37" idx="0"/>
            </p:cNvCxnSpPr>
            <p:nvPr/>
          </p:nvCxnSpPr>
          <p:spPr>
            <a:xfrm>
              <a:off x="5734189" y="11154807"/>
              <a:ext cx="0" cy="47402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EE3E1B5-7D2B-47B9-8241-E7540FA3510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5734189" y="12829336"/>
              <a:ext cx="0" cy="47402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E4E736E0-DF47-4365-91D9-A1FE91FAB200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5734189" y="14286601"/>
              <a:ext cx="0" cy="47402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9D97995-52F6-478B-A7BF-E1D2A93384AA}"/>
                </a:ext>
              </a:extLst>
            </p:cNvPr>
            <p:cNvCxnSpPr>
              <a:cxnSpLocks/>
              <a:stCxn id="14" idx="1"/>
              <a:endCxn id="35" idx="0"/>
            </p:cNvCxnSpPr>
            <p:nvPr/>
          </p:nvCxnSpPr>
          <p:spPr>
            <a:xfrm flipH="1">
              <a:off x="5734198" y="5985834"/>
              <a:ext cx="3267445" cy="80218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44AF7C0-5814-4254-972C-460543D6324D}"/>
                </a:ext>
              </a:extLst>
            </p:cNvPr>
            <p:cNvCxnSpPr>
              <a:cxnSpLocks/>
              <a:stCxn id="17" idx="1"/>
              <a:endCxn id="10" idx="1"/>
            </p:cNvCxnSpPr>
            <p:nvPr/>
          </p:nvCxnSpPr>
          <p:spPr>
            <a:xfrm rot="10800000">
              <a:off x="9001643" y="3539290"/>
              <a:ext cx="12700" cy="4912586"/>
            </a:xfrm>
            <a:prstGeom prst="bentConnector3">
              <a:avLst>
                <a:gd name="adj1" fmla="val 3940543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685DA47-B54F-480F-A4D1-D4E8324E4436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12177617" y="3733070"/>
              <a:ext cx="1853087" cy="63131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내용 개체 틀 4">
            <a:extLst>
              <a:ext uri="{FF2B5EF4-FFF2-40B4-BE49-F238E27FC236}">
                <a16:creationId xmlns:a16="http://schemas.microsoft.com/office/drawing/2014/main" id="{9510DDBC-344D-41F5-B8BE-FCCBEFB18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E1B0437-18EE-45C6-8092-8B8B46980817}"/>
              </a:ext>
            </a:extLst>
          </p:cNvPr>
          <p:cNvSpPr txBox="1"/>
          <p:nvPr/>
        </p:nvSpPr>
        <p:spPr>
          <a:xfrm>
            <a:off x="1415479" y="332656"/>
            <a:ext cx="4714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FLOW CHART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8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480" y="332656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바뀐 점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385759F6-9935-4414-816A-D15E7A6C99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F998C6-BA51-4EF9-8FF2-822C92F2523A}"/>
              </a:ext>
            </a:extLst>
          </p:cNvPr>
          <p:cNvSpPr txBox="1"/>
          <p:nvPr/>
        </p:nvSpPr>
        <p:spPr>
          <a:xfrm>
            <a:off x="684947" y="1844824"/>
            <a:ext cx="11472936" cy="3737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poqa Han Sans Neo Light" panose="020B0300000000000000" pitchFamily="34" charset="-127"/>
              <a:buChar char="▶"/>
            </a:pPr>
            <a:r>
              <a:rPr lang="ko-KR" altLang="en-US" sz="3200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3200" b="1" dirty="0">
                <a:solidFill>
                  <a:srgbClr val="0070C0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외관</a:t>
            </a:r>
            <a:r>
              <a:rPr lang="ko-KR" altLang="en-US" sz="3200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이 바뀜</a:t>
            </a:r>
            <a:endParaRPr lang="en-US" altLang="ko-KR" sz="3200" b="1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marL="457200" indent="-457200">
              <a:buFont typeface="Spoqa Han Sans Neo Light" panose="020B0300000000000000" pitchFamily="34" charset="-127"/>
              <a:buChar char="▶"/>
            </a:pPr>
            <a:endParaRPr lang="en-US" altLang="ko-KR" sz="16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marL="914400" lvl="1" indent="-457200">
              <a:buFont typeface="Spoqa Han Sans Neo Light" panose="020B0300000000000000" pitchFamily="34" charset="-127"/>
              <a:buChar char="＞"/>
            </a:pPr>
            <a:r>
              <a:rPr lang="ko-KR" altLang="en-US" sz="20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처음에는 회로도만 계획했으나</a:t>
            </a:r>
            <a:r>
              <a:rPr lang="en-US" altLang="ko-KR" sz="20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</a:t>
            </a:r>
            <a:r>
              <a:rPr lang="ko-KR" altLang="en-US" sz="20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신호등 모형으로 꾸며 더 자세하게 만듦</a:t>
            </a:r>
            <a:endParaRPr lang="en-US" altLang="ko-KR" sz="20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marL="457200" indent="-457200">
              <a:buFont typeface="Spoqa Han Sans Neo Light" panose="020B0300000000000000" pitchFamily="34" charset="-127"/>
              <a:buChar char="▶"/>
            </a:pPr>
            <a:endParaRPr lang="en-US" altLang="ko-KR" sz="3200" b="1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endParaRPr lang="en-US" altLang="ko-KR" sz="3200" b="1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marL="457200" indent="-457200">
              <a:buFont typeface="Spoqa Han Sans Neo Light" panose="020B0300000000000000" pitchFamily="34" charset="-127"/>
              <a:buChar char="▶"/>
            </a:pPr>
            <a:r>
              <a:rPr lang="ko-KR" altLang="en-US" sz="3200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전체적으로 센서들이 </a:t>
            </a:r>
            <a:r>
              <a:rPr lang="ko-KR" altLang="en-US" sz="3200" b="1" dirty="0">
                <a:solidFill>
                  <a:srgbClr val="0070C0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상호작용</a:t>
            </a:r>
            <a:r>
              <a:rPr lang="ko-KR" altLang="en-US" sz="3200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할 수 있도록 소스코드를 바꿈</a:t>
            </a:r>
            <a:endParaRPr lang="en-US" altLang="ko-KR" sz="3200" b="1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marL="457200" indent="-457200">
              <a:buFont typeface="Spoqa Han Sans Neo Light" panose="020B0300000000000000" pitchFamily="34" charset="-127"/>
              <a:buChar char="▶"/>
            </a:pPr>
            <a:endParaRPr lang="en-US" altLang="ko-KR" sz="16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Spoqa Han Sans Neo Light" panose="020B0300000000000000" pitchFamily="34" charset="-127"/>
              <a:buChar char="＞"/>
            </a:pPr>
            <a:r>
              <a:rPr lang="ko-KR" altLang="en-US" sz="20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처음에는 센서와 모듈 별로 각각 코드를 작성하였으나</a:t>
            </a:r>
            <a:r>
              <a:rPr lang="en-US" altLang="ko-KR" sz="20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        </a:t>
            </a:r>
            <a:r>
              <a:rPr lang="ko-KR" altLang="en-US" sz="20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모든 센서와 모듈이 상호작용할 수 있도록 바꿈</a:t>
            </a:r>
          </a:p>
        </p:txBody>
      </p:sp>
    </p:spTree>
    <p:extLst>
      <p:ext uri="{BB962C8B-B14F-4D97-AF65-F5344CB8AC3E}">
        <p14:creationId xmlns:p14="http://schemas.microsoft.com/office/powerpoint/2010/main" val="8405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헤더파일과 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pin</a:t>
            </a:r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 설정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BABD94-3E92-4BA6-816D-8096175C6E96}"/>
              </a:ext>
            </a:extLst>
          </p:cNvPr>
          <p:cNvSpPr txBox="1"/>
          <p:nvPr/>
        </p:nvSpPr>
        <p:spPr>
          <a:xfrm>
            <a:off x="1271464" y="1340768"/>
            <a:ext cx="6096000" cy="5512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#include &lt;</a:t>
            </a:r>
            <a:r>
              <a:rPr lang="ko-KR" altLang="en-US" sz="16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Servo.h</a:t>
            </a: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&gt;</a:t>
            </a:r>
          </a:p>
          <a:p>
            <a:endParaRPr lang="ko-KR" altLang="en-US" sz="16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#define VRL 22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#define VYL 26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#define VGL 30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#define PRL 48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#define PGL 32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#define TEST_LED 37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#define SOUND 6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#define SERVO_PIN 42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#define TRIG 9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#define ECHO 10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#define PRESS A3</a:t>
            </a:r>
          </a:p>
          <a:p>
            <a:endParaRPr lang="ko-KR" altLang="en-US" sz="16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Servo</a:t>
            </a: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16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servo</a:t>
            </a:r>
            <a:r>
              <a:rPr lang="ko-KR" altLang="en-US" sz="16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5818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93A2E0AD-4E10-41A7-922D-2B319CC8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610018-52C0-42A9-84A3-2620CF359258}"/>
              </a:ext>
            </a:extLst>
          </p:cNvPr>
          <p:cNvSpPr txBox="1"/>
          <p:nvPr/>
        </p:nvSpPr>
        <p:spPr>
          <a:xfrm>
            <a:off x="1415479" y="332656"/>
            <a:ext cx="1044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set up</a:t>
            </a:r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EA0B2-1A55-4A51-AA7D-0131178D46C4}"/>
              </a:ext>
            </a:extLst>
          </p:cNvPr>
          <p:cNvSpPr txBox="1"/>
          <p:nvPr/>
        </p:nvSpPr>
        <p:spPr>
          <a:xfrm>
            <a:off x="1271464" y="1255986"/>
            <a:ext cx="6096000" cy="5006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pinMode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(VRL, OUTPUT);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pinMode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OUTPUT);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pinMode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(VGL, OUTPUT);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pinMode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(PRL, OUTPUT);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pinMode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(PGL, OUTPUT);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pinMode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OUTPUT);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pinMode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(SOUND, OUTPUT);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pinMode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(SERVO_PIN, OUTPUT);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servo.attach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(SERVO_PIN);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A9F52-A8F8-4CE2-BBA2-8C7A2AC67ADD}"/>
              </a:ext>
            </a:extLst>
          </p:cNvPr>
          <p:cNvSpPr txBox="1"/>
          <p:nvPr/>
        </p:nvSpPr>
        <p:spPr>
          <a:xfrm>
            <a:off x="1271464" y="1255986"/>
            <a:ext cx="6374231" cy="556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pinMode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(TRIG, OUTPUT);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pinMode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(ECHO, INPUT);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pinMode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(PRESS, INPUT);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Serial.begin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(9600);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0 : GREEN, 1 : YELLOW, 2 : RED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 long VTT[3] = {5000, 1000, 3000};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static int </a:t>
            </a: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 ISO;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static long distance;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long* </a:t>
            </a:r>
            <a:r>
              <a:rPr lang="en-US" altLang="ko-KR" sz="24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p_dis</a:t>
            </a:r>
            <a:r>
              <a:rPr lang="en-US" altLang="ko-KR" sz="24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&amp;distance;</a:t>
            </a:r>
          </a:p>
        </p:txBody>
      </p:sp>
    </p:spTree>
    <p:extLst>
      <p:ext uri="{BB962C8B-B14F-4D97-AF65-F5344CB8AC3E}">
        <p14:creationId xmlns:p14="http://schemas.microsoft.com/office/powerpoint/2010/main" val="6222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1675</Words>
  <Application>Microsoft Office PowerPoint</Application>
  <PresentationFormat>와이드스크린</PresentationFormat>
  <Paragraphs>333</Paragraphs>
  <Slides>27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 다솔</cp:lastModifiedBy>
  <cp:revision>51</cp:revision>
  <cp:lastPrinted>2019-10-08T14:34:31Z</cp:lastPrinted>
  <dcterms:created xsi:type="dcterms:W3CDTF">2019-10-08T13:16:36Z</dcterms:created>
  <dcterms:modified xsi:type="dcterms:W3CDTF">2021-12-14T08:50:45Z</dcterms:modified>
</cp:coreProperties>
</file>